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6" r:id="rId5"/>
    <p:sldId id="287" r:id="rId6"/>
    <p:sldId id="277" r:id="rId7"/>
    <p:sldId id="259" r:id="rId8"/>
    <p:sldId id="285" r:id="rId9"/>
    <p:sldId id="284" r:id="rId10"/>
    <p:sldId id="291" r:id="rId11"/>
    <p:sldId id="260" r:id="rId12"/>
    <p:sldId id="262" r:id="rId13"/>
    <p:sldId id="263" r:id="rId14"/>
    <p:sldId id="265" r:id="rId15"/>
    <p:sldId id="264" r:id="rId16"/>
    <p:sldId id="266" r:id="rId17"/>
    <p:sldId id="267" r:id="rId18"/>
    <p:sldId id="276" r:id="rId19"/>
    <p:sldId id="292" r:id="rId20"/>
    <p:sldId id="261" r:id="rId21"/>
    <p:sldId id="269" r:id="rId22"/>
    <p:sldId id="270" r:id="rId23"/>
    <p:sldId id="271" r:id="rId24"/>
    <p:sldId id="272" r:id="rId25"/>
    <p:sldId id="288" r:id="rId26"/>
    <p:sldId id="293" r:id="rId27"/>
    <p:sldId id="289" r:id="rId28"/>
    <p:sldId id="275" r:id="rId29"/>
    <p:sldId id="281" r:id="rId30"/>
    <p:sldId id="279" r:id="rId31"/>
    <p:sldId id="290" r:id="rId32"/>
    <p:sldId id="282" r:id="rId33"/>
    <p:sldId id="283" r:id="rId34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6208"/>
  </p:normalViewPr>
  <p:slideViewPr>
    <p:cSldViewPr snapToGrid="0" snapToObjects="1">
      <p:cViewPr varScale="1">
        <p:scale>
          <a:sx n="84" d="100"/>
          <a:sy n="84" d="100"/>
        </p:scale>
        <p:origin x="20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A83B-1F28-EA43-9AB2-6C72AEEE4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F5ED8-8927-6546-849D-CBFA60021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716D1-1F3D-544C-86EF-5B3B6F020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C35C2-CC86-BA44-88E3-A969C6A7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89FF9-1E9C-0D47-9165-C1EE92D6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3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ACD8-A1D6-8D49-A6A9-7E1C7ABE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44418-1828-7740-B784-E3D1865F5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9278B-074F-A246-AB97-E69BB4D4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DC945-ABA8-CA41-BD54-DD9F56EF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E44D5-04D2-F74D-8D66-F380760D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2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674A4-50BC-8349-88D1-50AA34FB6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187E1-44DD-BC46-9B02-527DD3990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EB42D-FB1F-E045-B75D-5B4F58FB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BA98B-10ED-DF46-B878-850A7954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E5FD-A5C9-C649-BD23-D741BA9F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2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FE30-DA20-8D44-997E-9A9E4D24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B403-A1C2-5945-9A87-8EA966E3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EF7A1-8C70-8143-8436-B987E3DB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9CF90-9534-484E-9E37-37C6B2CD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956F5-59F9-B84C-9D62-521ABBCB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ACD8-D466-594B-BB68-36211B0A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B24DF-71F9-0D48-92CA-9786BDD95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9F11C-D0D4-3B4C-933D-E73919E3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95CA4-BEAE-744A-9CD1-1441E9FE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C0557-2E79-7D49-B6D4-BF98532E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89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D41A-5819-E746-AAD2-E34B0713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5FC6A-A66D-5440-83E2-4F8C897EE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9D002-C93D-C34A-A52C-A77231567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4C2AA-8D39-9D4A-9820-ED6D1EDC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57D33-D151-F04B-A4C1-1BC24280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E43FE-7C5C-0D4D-9132-0FA7730B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67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13C3-55AD-8B44-805B-B31AEDA8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B22F-47DE-BD41-8C5C-33C5BC151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A319D-A2C4-ED47-AF6D-691E4EB4B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9F2BE-F275-4E4D-8E15-FA16E8DB0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F552E-5A55-A440-8E28-518DE9AE2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3368E-664E-554F-946B-3019498F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13C996-0431-7841-A8C0-775BD99B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190A3-BE80-444C-9351-2CB220ED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8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D244-940C-7044-BA3B-1C8EA625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F98DAA-830C-F545-AC05-B5C82937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4BA75-3B18-5945-900C-BE19D7EA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25861-450C-C24A-9950-6D31B4F8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5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6D92F5-14FA-A347-AA98-73CC26E69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9E77E-23E8-5F47-A139-EA7BA142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D8A27-BEE6-AF4F-A80B-2D51BAB2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4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DBF7-E9BC-F245-9AD0-598C060E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9E52C-D66E-454F-80E9-D05FD2FF1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A970-04F8-E041-8A08-D5CEEEF99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6C533-6A49-7A48-989D-B636F2A95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92487-3D4F-B24E-A302-074F44D30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6B4DE-17A8-6744-99F3-D96E326A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5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9E86-3AA8-1D45-8C8A-720CFBF9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C535A-0A1D-B643-9312-3CBBFCC36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E88AD-8B5E-8047-84B1-287678DB8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68ED4-7273-774E-83FF-85323D27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F51B5-1E26-8F4D-A3E0-2C6A339B0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9B0CD-0B33-AD4A-B07B-653690E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3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FD5B5-1DB1-4D47-9DDB-66685A64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281CA-52F3-F049-801E-0661BB054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F4E31-12E1-AB4B-BBCB-C40799459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317D2-0062-C34E-9A11-58582C1600F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E553A-506C-1448-8ADC-BF420ABB3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CD81D-394B-0248-852B-ABE3BBE05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710AC-C672-1B44-83C9-19510C83C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1AF3-5602-DE45-9EAF-00C2B1317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PA#1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487A3-93FA-774A-B0CD-400AA5538F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b="1" dirty="0"/>
              <a:t>A secure “pay-per-view” real-time media streaming system</a:t>
            </a:r>
            <a:endParaRPr lang="en-PT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63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0C8A-7B18-FD4D-831D-D5D82E2D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405"/>
            <a:ext cx="10515600" cy="1325563"/>
          </a:xfrm>
        </p:spPr>
        <p:txBody>
          <a:bodyPr/>
          <a:lstStyle/>
          <a:p>
            <a:r>
              <a:rPr lang="en-US" dirty="0"/>
              <a:t>SADKDP Functional Discussion</a:t>
            </a:r>
            <a:br>
              <a:rPr lang="en-US" dirty="0"/>
            </a:br>
            <a:r>
              <a:rPr lang="en-US" sz="2800" i="1" dirty="0"/>
              <a:t>(Specification formalized in a specific reference doc)</a:t>
            </a:r>
          </a:p>
        </p:txBody>
      </p:sp>
    </p:spTree>
    <p:extLst>
      <p:ext uri="{BB962C8B-B14F-4D97-AF65-F5344CB8AC3E}">
        <p14:creationId xmlns:p14="http://schemas.microsoft.com/office/powerpoint/2010/main" val="389425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 </a:t>
            </a:r>
            <a:br>
              <a:rPr lang="en-US" dirty="0"/>
            </a:br>
            <a:r>
              <a:rPr lang="en-US" dirty="0"/>
              <a:t>The SAPKDP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5998EF2-C813-6145-A960-0895E9C1B1B5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603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848859" y="2257626"/>
            <a:ext cx="1242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FB25C-13D5-554C-BAF2-972AE1E6BB1F}"/>
              </a:ext>
            </a:extLst>
          </p:cNvPr>
          <p:cNvSpPr txBox="1"/>
          <p:nvPr/>
        </p:nvSpPr>
        <p:spPr>
          <a:xfrm rot="21017978">
            <a:off x="4784372" y="2791353"/>
            <a:ext cx="175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SAPKDP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F2AB8-609C-0F43-B1CD-0610E7528382}"/>
              </a:ext>
            </a:extLst>
          </p:cNvPr>
          <p:cNvSpPr txBox="1"/>
          <p:nvPr/>
        </p:nvSpPr>
        <p:spPr>
          <a:xfrm>
            <a:off x="2746108" y="4582783"/>
            <a:ext cx="1320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CryptoCoins</a:t>
            </a:r>
            <a:endParaRPr lang="en-US" dirty="0"/>
          </a:p>
          <a:p>
            <a:r>
              <a:rPr lang="en-US" dirty="0"/>
              <a:t>(… or)</a:t>
            </a:r>
          </a:p>
          <a:p>
            <a:r>
              <a:rPr lang="en-US" dirty="0" err="1"/>
              <a:t>eVouchers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3EC078-38C9-F742-989D-B9CABFB5D9D7}"/>
              </a:ext>
            </a:extLst>
          </p:cNvPr>
          <p:cNvGrpSpPr/>
          <p:nvPr/>
        </p:nvGrpSpPr>
        <p:grpSpPr>
          <a:xfrm>
            <a:off x="6816427" y="304115"/>
            <a:ext cx="5269815" cy="3418797"/>
            <a:chOff x="6816427" y="304115"/>
            <a:chExt cx="5269815" cy="341879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182104E-2691-4B46-881C-56F36EDE01A7}"/>
                </a:ext>
              </a:extLst>
            </p:cNvPr>
            <p:cNvSpPr/>
            <p:nvPr/>
          </p:nvSpPr>
          <p:spPr>
            <a:xfrm>
              <a:off x="7284690" y="2447428"/>
              <a:ext cx="1380724" cy="12754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4400AD-3A6D-C84E-B6C5-452679ED0E80}"/>
                </a:ext>
              </a:extLst>
            </p:cNvPr>
            <p:cNvSpPr txBox="1"/>
            <p:nvPr/>
          </p:nvSpPr>
          <p:spPr>
            <a:xfrm>
              <a:off x="7486339" y="2730855"/>
              <a:ext cx="10743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Signaling </a:t>
              </a:r>
            </a:p>
            <a:p>
              <a:r>
                <a:rPr lang="en-US" dirty="0"/>
                <a:t>Server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9BF973C-FE4B-7B49-9FAB-A33A21F42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10" y="1917740"/>
              <a:ext cx="652846" cy="826825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3DADDF-B6F0-2045-A5F7-9135E7E78C5A}"/>
                </a:ext>
              </a:extLst>
            </p:cNvPr>
            <p:cNvSpPr txBox="1"/>
            <p:nvPr/>
          </p:nvSpPr>
          <p:spPr>
            <a:xfrm>
              <a:off x="10132628" y="1262652"/>
              <a:ext cx="17584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UsersPoxies.conf</a:t>
              </a:r>
              <a:endParaRPr lang="en-US" dirty="0"/>
            </a:p>
            <a:p>
              <a:r>
                <a:rPr lang="en-US" dirty="0"/>
                <a:t>Registration File</a:t>
              </a:r>
            </a:p>
            <a:p>
              <a:r>
                <a:rPr lang="en-US" dirty="0"/>
                <a:t>(Config. File,</a:t>
              </a:r>
            </a:p>
            <a:p>
              <a:r>
                <a:rPr lang="en-US" dirty="0"/>
                <a:t>txt File)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9B6CC2-6722-564C-9A82-C665DC7D4010}"/>
                </a:ext>
              </a:extLst>
            </p:cNvPr>
            <p:cNvSpPr txBox="1"/>
            <p:nvPr/>
          </p:nvSpPr>
          <p:spPr>
            <a:xfrm>
              <a:off x="10139362" y="2687357"/>
              <a:ext cx="19468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CipherMovies.conf</a:t>
              </a:r>
              <a:endParaRPr lang="en-US" dirty="0"/>
            </a:p>
            <a:p>
              <a:r>
                <a:rPr lang="en-US" dirty="0"/>
                <a:t>(Config. File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9F6FFD-1377-7242-81B3-C006C50AF047}"/>
                </a:ext>
              </a:extLst>
            </p:cNvPr>
            <p:cNvSpPr txBox="1"/>
            <p:nvPr/>
          </p:nvSpPr>
          <p:spPr>
            <a:xfrm>
              <a:off x="10168531" y="3237604"/>
              <a:ext cx="871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txt  File</a:t>
              </a:r>
            </a:p>
          </p:txBody>
        </p:sp>
        <p:sp>
          <p:nvSpPr>
            <p:cNvPr id="41" name="Snip Single Corner of Rectangle 40">
              <a:extLst>
                <a:ext uri="{FF2B5EF4-FFF2-40B4-BE49-F238E27FC236}">
                  <a16:creationId xmlns:a16="http://schemas.microsoft.com/office/drawing/2014/main" id="{86E44B5D-7F99-2C48-BDC0-487E8DA8EA83}"/>
                </a:ext>
              </a:extLst>
            </p:cNvPr>
            <p:cNvSpPr/>
            <p:nvPr/>
          </p:nvSpPr>
          <p:spPr>
            <a:xfrm>
              <a:off x="9626214" y="666884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C890459-BAF3-5347-B801-F68D7584E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472" y="984514"/>
              <a:ext cx="991068" cy="1621012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555586-2695-2E46-B4B7-7083332120FE}"/>
                </a:ext>
              </a:extLst>
            </p:cNvPr>
            <p:cNvSpPr txBox="1"/>
            <p:nvPr/>
          </p:nvSpPr>
          <p:spPr>
            <a:xfrm>
              <a:off x="10204867" y="418812"/>
              <a:ext cx="1247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CryptoConf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FABD72-B4DE-6B4E-AF0C-AFEFDAAA117B}"/>
                </a:ext>
              </a:extLst>
            </p:cNvPr>
            <p:cNvSpPr txBox="1"/>
            <p:nvPr/>
          </p:nvSpPr>
          <p:spPr>
            <a:xfrm>
              <a:off x="7207180" y="1976091"/>
              <a:ext cx="134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SS </a:t>
              </a:r>
              <a:r>
                <a:rPr lang="en-US" dirty="0" err="1"/>
                <a:t>PublicKey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149FDF0-1E11-3945-9FA8-36DDA0B50DFC}"/>
                </a:ext>
              </a:extLst>
            </p:cNvPr>
            <p:cNvSpPr txBox="1"/>
            <p:nvPr/>
          </p:nvSpPr>
          <p:spPr>
            <a:xfrm>
              <a:off x="6816427" y="405113"/>
              <a:ext cx="2619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Crypto Configs</a:t>
              </a:r>
            </a:p>
            <a:p>
              <a:pPr algn="r"/>
              <a:r>
                <a:rPr lang="en-US" dirty="0"/>
                <a:t>(ex., </a:t>
              </a:r>
              <a:r>
                <a:rPr lang="en-US" dirty="0" err="1"/>
                <a:t>SigS</a:t>
              </a:r>
              <a:r>
                <a:rPr lang="en-US" dirty="0"/>
                <a:t> Crypto Keystore)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B1223D8-1185-4449-A3C8-52C9E7C7D159}"/>
                </a:ext>
              </a:extLst>
            </p:cNvPr>
            <p:cNvCxnSpPr>
              <a:cxnSpLocks/>
            </p:cNvCxnSpPr>
            <p:nvPr/>
          </p:nvCxnSpPr>
          <p:spPr>
            <a:xfrm>
              <a:off x="8665414" y="3187489"/>
              <a:ext cx="661113" cy="0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Magnetic Disk 50">
              <a:extLst>
                <a:ext uri="{FF2B5EF4-FFF2-40B4-BE49-F238E27FC236}">
                  <a16:creationId xmlns:a16="http://schemas.microsoft.com/office/drawing/2014/main" id="{723A675F-B9B5-D043-B053-5A5F1F5C4F89}"/>
                </a:ext>
              </a:extLst>
            </p:cNvPr>
            <p:cNvSpPr/>
            <p:nvPr/>
          </p:nvSpPr>
          <p:spPr>
            <a:xfrm>
              <a:off x="9435735" y="304115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3" name="Snip Single Corner of Rectangle 52">
              <a:extLst>
                <a:ext uri="{FF2B5EF4-FFF2-40B4-BE49-F238E27FC236}">
                  <a16:creationId xmlns:a16="http://schemas.microsoft.com/office/drawing/2014/main" id="{3D775547-FA33-7B4C-B10D-1A19AB52320D}"/>
                </a:ext>
              </a:extLst>
            </p:cNvPr>
            <p:cNvSpPr/>
            <p:nvPr/>
          </p:nvSpPr>
          <p:spPr>
            <a:xfrm>
              <a:off x="9595841" y="1793949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Magnetic Disk 53">
              <a:extLst>
                <a:ext uri="{FF2B5EF4-FFF2-40B4-BE49-F238E27FC236}">
                  <a16:creationId xmlns:a16="http://schemas.microsoft.com/office/drawing/2014/main" id="{D0DCEA80-7130-5B49-BE05-A0E470613C8B}"/>
                </a:ext>
              </a:extLst>
            </p:cNvPr>
            <p:cNvSpPr/>
            <p:nvPr/>
          </p:nvSpPr>
          <p:spPr>
            <a:xfrm>
              <a:off x="9405362" y="1431180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6" name="Snip Single Corner of Rectangle 55">
              <a:extLst>
                <a:ext uri="{FF2B5EF4-FFF2-40B4-BE49-F238E27FC236}">
                  <a16:creationId xmlns:a16="http://schemas.microsoft.com/office/drawing/2014/main" id="{89CE460D-9770-6749-94EC-AA22ECB1A07E}"/>
                </a:ext>
              </a:extLst>
            </p:cNvPr>
            <p:cNvSpPr/>
            <p:nvPr/>
          </p:nvSpPr>
          <p:spPr>
            <a:xfrm>
              <a:off x="9580070" y="2952561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Magnetic Disk 57">
              <a:extLst>
                <a:ext uri="{FF2B5EF4-FFF2-40B4-BE49-F238E27FC236}">
                  <a16:creationId xmlns:a16="http://schemas.microsoft.com/office/drawing/2014/main" id="{910060B7-2744-7F4F-85E9-0BC88E336D47}"/>
                </a:ext>
              </a:extLst>
            </p:cNvPr>
            <p:cNvSpPr/>
            <p:nvPr/>
          </p:nvSpPr>
          <p:spPr>
            <a:xfrm>
              <a:off x="9389591" y="2589792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05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SAPKDP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5998EF2-C813-6145-A960-0895E9C1B1B5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603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729888" y="1705821"/>
            <a:ext cx="1242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  <a:p>
            <a:r>
              <a:rPr lang="en-US" dirty="0" err="1"/>
              <a:t>PrivateKey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FB25C-13D5-554C-BAF2-972AE1E6BB1F}"/>
              </a:ext>
            </a:extLst>
          </p:cNvPr>
          <p:cNvSpPr txBox="1"/>
          <p:nvPr/>
        </p:nvSpPr>
        <p:spPr>
          <a:xfrm rot="21017978">
            <a:off x="4784372" y="2791353"/>
            <a:ext cx="175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SAPKDP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F2AB8-609C-0F43-B1CD-0610E7528382}"/>
              </a:ext>
            </a:extLst>
          </p:cNvPr>
          <p:cNvSpPr txBox="1"/>
          <p:nvPr/>
        </p:nvSpPr>
        <p:spPr>
          <a:xfrm>
            <a:off x="2746108" y="4582783"/>
            <a:ext cx="1320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CryptoCoins</a:t>
            </a:r>
            <a:endParaRPr lang="en-US" dirty="0"/>
          </a:p>
          <a:p>
            <a:r>
              <a:rPr lang="en-US" dirty="0"/>
              <a:t>(… or)</a:t>
            </a:r>
          </a:p>
          <a:p>
            <a:r>
              <a:rPr lang="en-US" dirty="0" err="1"/>
              <a:t>eVouchers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3E4853-482F-A647-A687-0BC6AE30BB78}"/>
              </a:ext>
            </a:extLst>
          </p:cNvPr>
          <p:cNvCxnSpPr>
            <a:cxnSpLocks/>
          </p:cNvCxnSpPr>
          <p:nvPr/>
        </p:nvCxnSpPr>
        <p:spPr>
          <a:xfrm flipV="1">
            <a:off x="3972664" y="3187489"/>
            <a:ext cx="3312026" cy="5167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2B5CF4-5150-B14A-88C1-B7734BF2F071}"/>
              </a:ext>
            </a:extLst>
          </p:cNvPr>
          <p:cNvSpPr txBox="1"/>
          <p:nvPr/>
        </p:nvSpPr>
        <p:spPr>
          <a:xfrm>
            <a:off x="4307960" y="3802966"/>
            <a:ext cx="259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Hi, I am </a:t>
            </a:r>
            <a:r>
              <a:rPr lang="en-US" dirty="0" err="1"/>
              <a:t>userX,ProxyBoxID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C8F769-9E30-FC42-A022-CFFF673C829B}"/>
              </a:ext>
            </a:extLst>
          </p:cNvPr>
          <p:cNvGrpSpPr/>
          <p:nvPr/>
        </p:nvGrpSpPr>
        <p:grpSpPr>
          <a:xfrm>
            <a:off x="6816427" y="304115"/>
            <a:ext cx="5269815" cy="3418797"/>
            <a:chOff x="6816427" y="304115"/>
            <a:chExt cx="5269815" cy="341879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0B0825-BDFC-124D-A90D-5496A55FD77E}"/>
                </a:ext>
              </a:extLst>
            </p:cNvPr>
            <p:cNvSpPr/>
            <p:nvPr/>
          </p:nvSpPr>
          <p:spPr>
            <a:xfrm>
              <a:off x="7284690" y="2447428"/>
              <a:ext cx="1380724" cy="12754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D6CDAB-CB5E-5A42-8083-BE30BC93F6EF}"/>
                </a:ext>
              </a:extLst>
            </p:cNvPr>
            <p:cNvSpPr txBox="1"/>
            <p:nvPr/>
          </p:nvSpPr>
          <p:spPr>
            <a:xfrm>
              <a:off x="7486339" y="2730855"/>
              <a:ext cx="10743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Signaling </a:t>
              </a:r>
            </a:p>
            <a:p>
              <a:r>
                <a:rPr lang="en-US" dirty="0"/>
                <a:t>Server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546D13-3FA6-774D-AC67-B0322D887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10" y="1917740"/>
              <a:ext cx="652846" cy="826825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AA938E-9B12-FE4A-9B6E-F7B9933C0432}"/>
                </a:ext>
              </a:extLst>
            </p:cNvPr>
            <p:cNvSpPr txBox="1"/>
            <p:nvPr/>
          </p:nvSpPr>
          <p:spPr>
            <a:xfrm>
              <a:off x="10132628" y="1262652"/>
              <a:ext cx="17584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UsersPoxies.conf</a:t>
              </a:r>
              <a:endParaRPr lang="en-US" dirty="0"/>
            </a:p>
            <a:p>
              <a:r>
                <a:rPr lang="en-US" dirty="0"/>
                <a:t>Registration File</a:t>
              </a:r>
            </a:p>
            <a:p>
              <a:r>
                <a:rPr lang="en-US" dirty="0"/>
                <a:t>(Config. File,</a:t>
              </a:r>
            </a:p>
            <a:p>
              <a:r>
                <a:rPr lang="en-US" dirty="0"/>
                <a:t>txt File)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4DE863-D3F8-B04C-A9A1-0D6D5117F18B}"/>
                </a:ext>
              </a:extLst>
            </p:cNvPr>
            <p:cNvSpPr txBox="1"/>
            <p:nvPr/>
          </p:nvSpPr>
          <p:spPr>
            <a:xfrm>
              <a:off x="10139362" y="2687357"/>
              <a:ext cx="19468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CipherMovies.conf</a:t>
              </a:r>
              <a:endParaRPr lang="en-US" dirty="0"/>
            </a:p>
            <a:p>
              <a:r>
                <a:rPr lang="en-US" dirty="0"/>
                <a:t>(Config. File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BB9E4D-259E-7643-84DB-E9B9EB46EDB2}"/>
                </a:ext>
              </a:extLst>
            </p:cNvPr>
            <p:cNvSpPr txBox="1"/>
            <p:nvPr/>
          </p:nvSpPr>
          <p:spPr>
            <a:xfrm>
              <a:off x="10168531" y="3237604"/>
              <a:ext cx="871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txt  File</a:t>
              </a:r>
            </a:p>
          </p:txBody>
        </p:sp>
        <p:sp>
          <p:nvSpPr>
            <p:cNvPr id="36" name="Snip Single Corner of Rectangle 35">
              <a:extLst>
                <a:ext uri="{FF2B5EF4-FFF2-40B4-BE49-F238E27FC236}">
                  <a16:creationId xmlns:a16="http://schemas.microsoft.com/office/drawing/2014/main" id="{6A9F6DA1-CF27-354B-8DB1-E8777461AB39}"/>
                </a:ext>
              </a:extLst>
            </p:cNvPr>
            <p:cNvSpPr/>
            <p:nvPr/>
          </p:nvSpPr>
          <p:spPr>
            <a:xfrm>
              <a:off x="9626214" y="666884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342B965-DB0E-7E46-A68C-12063481A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472" y="984514"/>
              <a:ext cx="991068" cy="1621012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074E7E-E81A-0046-8A67-FF4F059943E2}"/>
                </a:ext>
              </a:extLst>
            </p:cNvPr>
            <p:cNvSpPr txBox="1"/>
            <p:nvPr/>
          </p:nvSpPr>
          <p:spPr>
            <a:xfrm>
              <a:off x="10204867" y="418812"/>
              <a:ext cx="1247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CryptoConf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A4631B-1241-1044-A449-482FD80F4E0E}"/>
                </a:ext>
              </a:extLst>
            </p:cNvPr>
            <p:cNvSpPr txBox="1"/>
            <p:nvPr/>
          </p:nvSpPr>
          <p:spPr>
            <a:xfrm>
              <a:off x="7207180" y="1976091"/>
              <a:ext cx="134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SS </a:t>
              </a:r>
              <a:r>
                <a:rPr lang="en-US" dirty="0" err="1"/>
                <a:t>PublicKey</a:t>
              </a:r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D3911A-F760-E247-BF53-E9C22946B7C0}"/>
                </a:ext>
              </a:extLst>
            </p:cNvPr>
            <p:cNvSpPr txBox="1"/>
            <p:nvPr/>
          </p:nvSpPr>
          <p:spPr>
            <a:xfrm>
              <a:off x="6816427" y="405113"/>
              <a:ext cx="2619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Crypto Configs</a:t>
              </a:r>
            </a:p>
            <a:p>
              <a:pPr algn="r"/>
              <a:r>
                <a:rPr lang="en-US" dirty="0"/>
                <a:t>(ex., </a:t>
              </a:r>
              <a:r>
                <a:rPr lang="en-US" dirty="0" err="1"/>
                <a:t>SigS</a:t>
              </a:r>
              <a:r>
                <a:rPr lang="en-US" dirty="0"/>
                <a:t> Crypto Keystore)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30123D8-6D31-E94F-B1F7-25410F3037A8}"/>
                </a:ext>
              </a:extLst>
            </p:cNvPr>
            <p:cNvCxnSpPr>
              <a:cxnSpLocks/>
            </p:cNvCxnSpPr>
            <p:nvPr/>
          </p:nvCxnSpPr>
          <p:spPr>
            <a:xfrm>
              <a:off x="8665414" y="3187489"/>
              <a:ext cx="661113" cy="0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Magnetic Disk 43">
              <a:extLst>
                <a:ext uri="{FF2B5EF4-FFF2-40B4-BE49-F238E27FC236}">
                  <a16:creationId xmlns:a16="http://schemas.microsoft.com/office/drawing/2014/main" id="{95564ABE-3D11-1447-B119-F72153E0613D}"/>
                </a:ext>
              </a:extLst>
            </p:cNvPr>
            <p:cNvSpPr/>
            <p:nvPr/>
          </p:nvSpPr>
          <p:spPr>
            <a:xfrm>
              <a:off x="9435735" y="304115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Snip Single Corner of Rectangle 45">
              <a:extLst>
                <a:ext uri="{FF2B5EF4-FFF2-40B4-BE49-F238E27FC236}">
                  <a16:creationId xmlns:a16="http://schemas.microsoft.com/office/drawing/2014/main" id="{86697DC1-B342-C54D-BEF6-8FEFD2DF1AF5}"/>
                </a:ext>
              </a:extLst>
            </p:cNvPr>
            <p:cNvSpPr/>
            <p:nvPr/>
          </p:nvSpPr>
          <p:spPr>
            <a:xfrm>
              <a:off x="9595841" y="1793949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Magnetic Disk 46">
              <a:extLst>
                <a:ext uri="{FF2B5EF4-FFF2-40B4-BE49-F238E27FC236}">
                  <a16:creationId xmlns:a16="http://schemas.microsoft.com/office/drawing/2014/main" id="{DE070E8C-EA1B-9F4C-926A-47FE3D3267A2}"/>
                </a:ext>
              </a:extLst>
            </p:cNvPr>
            <p:cNvSpPr/>
            <p:nvPr/>
          </p:nvSpPr>
          <p:spPr>
            <a:xfrm>
              <a:off x="9405362" y="1431180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8" name="Snip Single Corner of Rectangle 47">
              <a:extLst>
                <a:ext uri="{FF2B5EF4-FFF2-40B4-BE49-F238E27FC236}">
                  <a16:creationId xmlns:a16="http://schemas.microsoft.com/office/drawing/2014/main" id="{3C0F4B4D-9727-0D48-917A-D34FF1140E68}"/>
                </a:ext>
              </a:extLst>
            </p:cNvPr>
            <p:cNvSpPr/>
            <p:nvPr/>
          </p:nvSpPr>
          <p:spPr>
            <a:xfrm>
              <a:off x="9580070" y="2952561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Magnetic Disk 48">
              <a:extLst>
                <a:ext uri="{FF2B5EF4-FFF2-40B4-BE49-F238E27FC236}">
                  <a16:creationId xmlns:a16="http://schemas.microsoft.com/office/drawing/2014/main" id="{63DDD3F2-32DE-5A46-A573-B4B6EC00CAF3}"/>
                </a:ext>
              </a:extLst>
            </p:cNvPr>
            <p:cNvSpPr/>
            <p:nvPr/>
          </p:nvSpPr>
          <p:spPr>
            <a:xfrm>
              <a:off x="9389591" y="2589792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73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SAPKDP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5998EF2-C813-6145-A960-0895E9C1B1B5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603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729888" y="1705821"/>
            <a:ext cx="1242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  <a:p>
            <a:r>
              <a:rPr lang="en-US" dirty="0" err="1"/>
              <a:t>PrivateKey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FB25C-13D5-554C-BAF2-972AE1E6BB1F}"/>
              </a:ext>
            </a:extLst>
          </p:cNvPr>
          <p:cNvSpPr txBox="1"/>
          <p:nvPr/>
        </p:nvSpPr>
        <p:spPr>
          <a:xfrm rot="21017978">
            <a:off x="4784372" y="2791353"/>
            <a:ext cx="175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SAPKDP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F2AB8-609C-0F43-B1CD-0610E7528382}"/>
              </a:ext>
            </a:extLst>
          </p:cNvPr>
          <p:cNvSpPr txBox="1"/>
          <p:nvPr/>
        </p:nvSpPr>
        <p:spPr>
          <a:xfrm>
            <a:off x="2746108" y="4582783"/>
            <a:ext cx="1320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CryptoCoins</a:t>
            </a:r>
            <a:endParaRPr lang="en-US" dirty="0"/>
          </a:p>
          <a:p>
            <a:r>
              <a:rPr lang="en-US" dirty="0"/>
              <a:t>(… or)</a:t>
            </a:r>
          </a:p>
          <a:p>
            <a:r>
              <a:rPr lang="en-US" dirty="0" err="1"/>
              <a:t>eVouchers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3E4853-482F-A647-A687-0BC6AE30BB78}"/>
              </a:ext>
            </a:extLst>
          </p:cNvPr>
          <p:cNvCxnSpPr>
            <a:cxnSpLocks/>
          </p:cNvCxnSpPr>
          <p:nvPr/>
        </p:nvCxnSpPr>
        <p:spPr>
          <a:xfrm flipH="1">
            <a:off x="3904281" y="3251024"/>
            <a:ext cx="3357204" cy="4383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6F83E3-511E-E145-8DD7-E86B9832954E}"/>
              </a:ext>
            </a:extLst>
          </p:cNvPr>
          <p:cNvSpPr txBox="1"/>
          <p:nvPr/>
        </p:nvSpPr>
        <p:spPr>
          <a:xfrm>
            <a:off x="3972664" y="3802966"/>
            <a:ext cx="384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OK, here you have a NONCE challenge</a:t>
            </a:r>
          </a:p>
          <a:p>
            <a:r>
              <a:rPr lang="en-US" dirty="0"/>
              <a:t>a SALT and a Counter for you PBE Proof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43CBF4-B26F-B441-96F7-DFB7FFBD3BC6}"/>
              </a:ext>
            </a:extLst>
          </p:cNvPr>
          <p:cNvGrpSpPr/>
          <p:nvPr/>
        </p:nvGrpSpPr>
        <p:grpSpPr>
          <a:xfrm>
            <a:off x="6816427" y="304115"/>
            <a:ext cx="5269815" cy="3418797"/>
            <a:chOff x="6816427" y="304115"/>
            <a:chExt cx="5269815" cy="341879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7CE80FB-358D-9C43-AB7C-CC272189BCEC}"/>
                </a:ext>
              </a:extLst>
            </p:cNvPr>
            <p:cNvSpPr/>
            <p:nvPr/>
          </p:nvSpPr>
          <p:spPr>
            <a:xfrm>
              <a:off x="7284690" y="2447428"/>
              <a:ext cx="1380724" cy="12754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BDF7F10-05C8-AF4C-BB02-43C5795F0C9B}"/>
                </a:ext>
              </a:extLst>
            </p:cNvPr>
            <p:cNvSpPr txBox="1"/>
            <p:nvPr/>
          </p:nvSpPr>
          <p:spPr>
            <a:xfrm>
              <a:off x="7486339" y="2730855"/>
              <a:ext cx="10743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Signaling </a:t>
              </a:r>
            </a:p>
            <a:p>
              <a:r>
                <a:rPr lang="en-US" dirty="0"/>
                <a:t>Server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0B92E7F-0FE0-CF4A-A020-7083070CF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10" y="1917740"/>
              <a:ext cx="652846" cy="826825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E4512BA-7423-4544-A37A-0AB6AD458816}"/>
                </a:ext>
              </a:extLst>
            </p:cNvPr>
            <p:cNvSpPr txBox="1"/>
            <p:nvPr/>
          </p:nvSpPr>
          <p:spPr>
            <a:xfrm>
              <a:off x="10132628" y="1262652"/>
              <a:ext cx="17584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UsersPoxies.conf</a:t>
              </a:r>
              <a:endParaRPr lang="en-US" dirty="0"/>
            </a:p>
            <a:p>
              <a:r>
                <a:rPr lang="en-US" dirty="0"/>
                <a:t>Registration File</a:t>
              </a:r>
            </a:p>
            <a:p>
              <a:r>
                <a:rPr lang="en-US" dirty="0"/>
                <a:t>(Config. File,</a:t>
              </a:r>
            </a:p>
            <a:p>
              <a:r>
                <a:rPr lang="en-US" dirty="0"/>
                <a:t>txt File)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D57188F-D132-1C41-9E84-42F7A41D98D5}"/>
                </a:ext>
              </a:extLst>
            </p:cNvPr>
            <p:cNvSpPr txBox="1"/>
            <p:nvPr/>
          </p:nvSpPr>
          <p:spPr>
            <a:xfrm>
              <a:off x="10139362" y="2687357"/>
              <a:ext cx="19468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CipherMovies.conf</a:t>
              </a:r>
              <a:endParaRPr lang="en-US" dirty="0"/>
            </a:p>
            <a:p>
              <a:r>
                <a:rPr lang="en-US" dirty="0"/>
                <a:t>(Config. File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B9C9770-32FD-EB4E-8C89-E8218B2ACF1B}"/>
                </a:ext>
              </a:extLst>
            </p:cNvPr>
            <p:cNvSpPr txBox="1"/>
            <p:nvPr/>
          </p:nvSpPr>
          <p:spPr>
            <a:xfrm>
              <a:off x="10168531" y="3237604"/>
              <a:ext cx="871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txt  File</a:t>
              </a:r>
            </a:p>
          </p:txBody>
        </p:sp>
        <p:sp>
          <p:nvSpPr>
            <p:cNvPr id="65" name="Snip Single Corner of Rectangle 64">
              <a:extLst>
                <a:ext uri="{FF2B5EF4-FFF2-40B4-BE49-F238E27FC236}">
                  <a16:creationId xmlns:a16="http://schemas.microsoft.com/office/drawing/2014/main" id="{5B8CFE96-9F45-2C4A-91D1-73CBC494CA2B}"/>
                </a:ext>
              </a:extLst>
            </p:cNvPr>
            <p:cNvSpPr/>
            <p:nvPr/>
          </p:nvSpPr>
          <p:spPr>
            <a:xfrm>
              <a:off x="9626214" y="666884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517704F-98E5-C04F-B233-E5ED9AE68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472" y="984514"/>
              <a:ext cx="991068" cy="1621012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3D43B0C-DE44-174F-A55B-7B419E4EC44A}"/>
                </a:ext>
              </a:extLst>
            </p:cNvPr>
            <p:cNvSpPr txBox="1"/>
            <p:nvPr/>
          </p:nvSpPr>
          <p:spPr>
            <a:xfrm>
              <a:off x="10204867" y="418812"/>
              <a:ext cx="1247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CryptoConf</a:t>
              </a:r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FD155E-C885-424E-836E-F2C8850057AD}"/>
                </a:ext>
              </a:extLst>
            </p:cNvPr>
            <p:cNvSpPr txBox="1"/>
            <p:nvPr/>
          </p:nvSpPr>
          <p:spPr>
            <a:xfrm>
              <a:off x="7207180" y="1976091"/>
              <a:ext cx="134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SS </a:t>
              </a:r>
              <a:r>
                <a:rPr lang="en-US" dirty="0" err="1"/>
                <a:t>PublicKey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1FC4794-FA1C-4B4A-9EB9-8FA79B2C4115}"/>
                </a:ext>
              </a:extLst>
            </p:cNvPr>
            <p:cNvSpPr txBox="1"/>
            <p:nvPr/>
          </p:nvSpPr>
          <p:spPr>
            <a:xfrm>
              <a:off x="6816427" y="405113"/>
              <a:ext cx="2619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Crypto Configs</a:t>
              </a:r>
            </a:p>
            <a:p>
              <a:pPr algn="r"/>
              <a:r>
                <a:rPr lang="en-US" dirty="0"/>
                <a:t>(ex., </a:t>
              </a:r>
              <a:r>
                <a:rPr lang="en-US" dirty="0" err="1"/>
                <a:t>SigS</a:t>
              </a:r>
              <a:r>
                <a:rPr lang="en-US" dirty="0"/>
                <a:t> Crypto Keystore)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46E855B-1692-3747-96AF-3622AA9C8F5B}"/>
                </a:ext>
              </a:extLst>
            </p:cNvPr>
            <p:cNvCxnSpPr>
              <a:cxnSpLocks/>
            </p:cNvCxnSpPr>
            <p:nvPr/>
          </p:nvCxnSpPr>
          <p:spPr>
            <a:xfrm>
              <a:off x="8665414" y="3187489"/>
              <a:ext cx="661113" cy="0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Magnetic Disk 72">
              <a:extLst>
                <a:ext uri="{FF2B5EF4-FFF2-40B4-BE49-F238E27FC236}">
                  <a16:creationId xmlns:a16="http://schemas.microsoft.com/office/drawing/2014/main" id="{3611346F-DF7E-7549-854A-300CE868D2F3}"/>
                </a:ext>
              </a:extLst>
            </p:cNvPr>
            <p:cNvSpPr/>
            <p:nvPr/>
          </p:nvSpPr>
          <p:spPr>
            <a:xfrm>
              <a:off x="9435735" y="304115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4" name="Snip Single Corner of Rectangle 73">
              <a:extLst>
                <a:ext uri="{FF2B5EF4-FFF2-40B4-BE49-F238E27FC236}">
                  <a16:creationId xmlns:a16="http://schemas.microsoft.com/office/drawing/2014/main" id="{32C88D84-C5A0-0D4D-A990-12EC8D0C9A7D}"/>
                </a:ext>
              </a:extLst>
            </p:cNvPr>
            <p:cNvSpPr/>
            <p:nvPr/>
          </p:nvSpPr>
          <p:spPr>
            <a:xfrm>
              <a:off x="9595841" y="1793949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Magnetic Disk 74">
              <a:extLst>
                <a:ext uri="{FF2B5EF4-FFF2-40B4-BE49-F238E27FC236}">
                  <a16:creationId xmlns:a16="http://schemas.microsoft.com/office/drawing/2014/main" id="{6CB8C47B-FA27-2742-9C9D-C8862DFCC4C9}"/>
                </a:ext>
              </a:extLst>
            </p:cNvPr>
            <p:cNvSpPr/>
            <p:nvPr/>
          </p:nvSpPr>
          <p:spPr>
            <a:xfrm>
              <a:off x="9405362" y="1431180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6" name="Snip Single Corner of Rectangle 75">
              <a:extLst>
                <a:ext uri="{FF2B5EF4-FFF2-40B4-BE49-F238E27FC236}">
                  <a16:creationId xmlns:a16="http://schemas.microsoft.com/office/drawing/2014/main" id="{44CA5980-1B5A-EA4E-BD04-FFAC0D541E10}"/>
                </a:ext>
              </a:extLst>
            </p:cNvPr>
            <p:cNvSpPr/>
            <p:nvPr/>
          </p:nvSpPr>
          <p:spPr>
            <a:xfrm>
              <a:off x="9580070" y="2952561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Magnetic Disk 76">
              <a:extLst>
                <a:ext uri="{FF2B5EF4-FFF2-40B4-BE49-F238E27FC236}">
                  <a16:creationId xmlns:a16="http://schemas.microsoft.com/office/drawing/2014/main" id="{C998DD79-334C-CC46-AB3F-81709EBDC2F5}"/>
                </a:ext>
              </a:extLst>
            </p:cNvPr>
            <p:cNvSpPr/>
            <p:nvPr/>
          </p:nvSpPr>
          <p:spPr>
            <a:xfrm>
              <a:off x="9389591" y="2589792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85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SAPKDP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5998EF2-C813-6145-A960-0895E9C1B1B5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603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729888" y="1705821"/>
            <a:ext cx="1242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  <a:p>
            <a:r>
              <a:rPr lang="en-US" dirty="0" err="1"/>
              <a:t>PrivateKey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FB25C-13D5-554C-BAF2-972AE1E6BB1F}"/>
              </a:ext>
            </a:extLst>
          </p:cNvPr>
          <p:cNvSpPr txBox="1"/>
          <p:nvPr/>
        </p:nvSpPr>
        <p:spPr>
          <a:xfrm rot="21017978">
            <a:off x="4784372" y="2791353"/>
            <a:ext cx="175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SAPKDP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F2AB8-609C-0F43-B1CD-0610E7528382}"/>
              </a:ext>
            </a:extLst>
          </p:cNvPr>
          <p:cNvSpPr txBox="1"/>
          <p:nvPr/>
        </p:nvSpPr>
        <p:spPr>
          <a:xfrm>
            <a:off x="2746108" y="4582783"/>
            <a:ext cx="1320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CryptoCoins</a:t>
            </a:r>
            <a:endParaRPr lang="en-US" dirty="0"/>
          </a:p>
          <a:p>
            <a:r>
              <a:rPr lang="en-US" dirty="0"/>
              <a:t>(… or)</a:t>
            </a:r>
          </a:p>
          <a:p>
            <a:r>
              <a:rPr lang="en-US" dirty="0" err="1"/>
              <a:t>eVouchers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B5CF4-5150-B14A-88C1-B7734BF2F071}"/>
              </a:ext>
            </a:extLst>
          </p:cNvPr>
          <p:cNvSpPr txBox="1"/>
          <p:nvPr/>
        </p:nvSpPr>
        <p:spPr>
          <a:xfrm>
            <a:off x="4175207" y="3802966"/>
            <a:ext cx="3813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you have my PBE Auth Proof</a:t>
            </a:r>
          </a:p>
          <a:p>
            <a:r>
              <a:rPr lang="en-US" dirty="0"/>
              <a:t>I want to see the Movie “CARS”, can I 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1D0B26-A78C-6444-9F41-2AD79FCFCEBD}"/>
              </a:ext>
            </a:extLst>
          </p:cNvPr>
          <p:cNvCxnSpPr>
            <a:cxnSpLocks/>
          </p:cNvCxnSpPr>
          <p:nvPr/>
        </p:nvCxnSpPr>
        <p:spPr>
          <a:xfrm flipV="1">
            <a:off x="4091635" y="3275010"/>
            <a:ext cx="3126386" cy="4479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B5A3F7-6E26-874E-A03E-A9DC276A9597}"/>
              </a:ext>
            </a:extLst>
          </p:cNvPr>
          <p:cNvGrpSpPr/>
          <p:nvPr/>
        </p:nvGrpSpPr>
        <p:grpSpPr>
          <a:xfrm>
            <a:off x="6816427" y="304115"/>
            <a:ext cx="5269815" cy="3418797"/>
            <a:chOff x="6816427" y="304115"/>
            <a:chExt cx="5269815" cy="341879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EC74CD-0776-AD4B-AD20-8B1E7A5AD645}"/>
                </a:ext>
              </a:extLst>
            </p:cNvPr>
            <p:cNvSpPr/>
            <p:nvPr/>
          </p:nvSpPr>
          <p:spPr>
            <a:xfrm>
              <a:off x="7284690" y="2447428"/>
              <a:ext cx="1380724" cy="12754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6B5E78-6F31-0640-A99D-EDF24A5990A8}"/>
                </a:ext>
              </a:extLst>
            </p:cNvPr>
            <p:cNvSpPr txBox="1"/>
            <p:nvPr/>
          </p:nvSpPr>
          <p:spPr>
            <a:xfrm>
              <a:off x="7486339" y="2730855"/>
              <a:ext cx="10743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Signaling </a:t>
              </a:r>
            </a:p>
            <a:p>
              <a:r>
                <a:rPr lang="en-US" dirty="0"/>
                <a:t>Server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CB8DF8B-F9C5-7F41-B096-D1BBDA41CB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10" y="1917740"/>
              <a:ext cx="652846" cy="826825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B15C91-C39B-4B4A-BB54-0FE76BA1C0B2}"/>
                </a:ext>
              </a:extLst>
            </p:cNvPr>
            <p:cNvSpPr txBox="1"/>
            <p:nvPr/>
          </p:nvSpPr>
          <p:spPr>
            <a:xfrm>
              <a:off x="10132628" y="1262652"/>
              <a:ext cx="17584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UsersPoxies.conf</a:t>
              </a:r>
              <a:endParaRPr lang="en-US" dirty="0"/>
            </a:p>
            <a:p>
              <a:r>
                <a:rPr lang="en-US" dirty="0"/>
                <a:t>Registration File</a:t>
              </a:r>
            </a:p>
            <a:p>
              <a:r>
                <a:rPr lang="en-US" dirty="0"/>
                <a:t>(Config. File,</a:t>
              </a:r>
            </a:p>
            <a:p>
              <a:r>
                <a:rPr lang="en-US" dirty="0"/>
                <a:t>txt File)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A07CB6-84EB-454C-8986-096A35F642FC}"/>
                </a:ext>
              </a:extLst>
            </p:cNvPr>
            <p:cNvSpPr txBox="1"/>
            <p:nvPr/>
          </p:nvSpPr>
          <p:spPr>
            <a:xfrm>
              <a:off x="10139362" y="2687357"/>
              <a:ext cx="19468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CipherMovies.conf</a:t>
              </a:r>
              <a:endParaRPr lang="en-US" dirty="0"/>
            </a:p>
            <a:p>
              <a:r>
                <a:rPr lang="en-US" dirty="0"/>
                <a:t>(Config. File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5DD841-C53C-794C-A38E-845ED45D329D}"/>
                </a:ext>
              </a:extLst>
            </p:cNvPr>
            <p:cNvSpPr txBox="1"/>
            <p:nvPr/>
          </p:nvSpPr>
          <p:spPr>
            <a:xfrm>
              <a:off x="10168531" y="3237604"/>
              <a:ext cx="871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txt  File</a:t>
              </a:r>
            </a:p>
          </p:txBody>
        </p:sp>
        <p:sp>
          <p:nvSpPr>
            <p:cNvPr id="38" name="Snip Single Corner of Rectangle 37">
              <a:extLst>
                <a:ext uri="{FF2B5EF4-FFF2-40B4-BE49-F238E27FC236}">
                  <a16:creationId xmlns:a16="http://schemas.microsoft.com/office/drawing/2014/main" id="{2BD90C83-F546-CB47-A97B-85DBA007259A}"/>
                </a:ext>
              </a:extLst>
            </p:cNvPr>
            <p:cNvSpPr/>
            <p:nvPr/>
          </p:nvSpPr>
          <p:spPr>
            <a:xfrm>
              <a:off x="9626214" y="666884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C75ADFF-B41C-A547-BB2F-F89ADF8D7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472" y="984514"/>
              <a:ext cx="991068" cy="1621012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12EADC-6341-6E4F-8504-35FB8063074D}"/>
                </a:ext>
              </a:extLst>
            </p:cNvPr>
            <p:cNvSpPr txBox="1"/>
            <p:nvPr/>
          </p:nvSpPr>
          <p:spPr>
            <a:xfrm>
              <a:off x="10204867" y="418812"/>
              <a:ext cx="1247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CryptoConf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40660A-AD92-8F47-A60A-9E2EE2F1226E}"/>
                </a:ext>
              </a:extLst>
            </p:cNvPr>
            <p:cNvSpPr txBox="1"/>
            <p:nvPr/>
          </p:nvSpPr>
          <p:spPr>
            <a:xfrm>
              <a:off x="7207180" y="1976091"/>
              <a:ext cx="134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SS </a:t>
              </a:r>
              <a:r>
                <a:rPr lang="en-US" dirty="0" err="1"/>
                <a:t>PublicKey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A020AC4-6A39-FD4B-AE77-DFD8E6A41217}"/>
                </a:ext>
              </a:extLst>
            </p:cNvPr>
            <p:cNvSpPr txBox="1"/>
            <p:nvPr/>
          </p:nvSpPr>
          <p:spPr>
            <a:xfrm>
              <a:off x="6816427" y="405113"/>
              <a:ext cx="2619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Crypto Configs</a:t>
              </a:r>
            </a:p>
            <a:p>
              <a:pPr algn="r"/>
              <a:r>
                <a:rPr lang="en-US" dirty="0"/>
                <a:t>(ex., </a:t>
              </a:r>
              <a:r>
                <a:rPr lang="en-US" dirty="0" err="1"/>
                <a:t>SigS</a:t>
              </a:r>
              <a:r>
                <a:rPr lang="en-US" dirty="0"/>
                <a:t> Crypto Keystore)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0DE1D0-0BFD-3843-90C1-711DABDC68D7}"/>
                </a:ext>
              </a:extLst>
            </p:cNvPr>
            <p:cNvCxnSpPr>
              <a:cxnSpLocks/>
            </p:cNvCxnSpPr>
            <p:nvPr/>
          </p:nvCxnSpPr>
          <p:spPr>
            <a:xfrm>
              <a:off x="8665414" y="3187489"/>
              <a:ext cx="661113" cy="0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Magnetic Disk 46">
              <a:extLst>
                <a:ext uri="{FF2B5EF4-FFF2-40B4-BE49-F238E27FC236}">
                  <a16:creationId xmlns:a16="http://schemas.microsoft.com/office/drawing/2014/main" id="{850621E0-3F34-6547-AAB1-489A514675C4}"/>
                </a:ext>
              </a:extLst>
            </p:cNvPr>
            <p:cNvSpPr/>
            <p:nvPr/>
          </p:nvSpPr>
          <p:spPr>
            <a:xfrm>
              <a:off x="9435735" y="304115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8" name="Snip Single Corner of Rectangle 47">
              <a:extLst>
                <a:ext uri="{FF2B5EF4-FFF2-40B4-BE49-F238E27FC236}">
                  <a16:creationId xmlns:a16="http://schemas.microsoft.com/office/drawing/2014/main" id="{7063BB86-4053-AF44-AF7E-CE2427FC0E6A}"/>
                </a:ext>
              </a:extLst>
            </p:cNvPr>
            <p:cNvSpPr/>
            <p:nvPr/>
          </p:nvSpPr>
          <p:spPr>
            <a:xfrm>
              <a:off x="9595841" y="1793949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Magnetic Disk 48">
              <a:extLst>
                <a:ext uri="{FF2B5EF4-FFF2-40B4-BE49-F238E27FC236}">
                  <a16:creationId xmlns:a16="http://schemas.microsoft.com/office/drawing/2014/main" id="{0E2FFFCB-F1A9-5C44-BE55-3D348E179712}"/>
                </a:ext>
              </a:extLst>
            </p:cNvPr>
            <p:cNvSpPr/>
            <p:nvPr/>
          </p:nvSpPr>
          <p:spPr>
            <a:xfrm>
              <a:off x="9405362" y="1431180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1" name="Snip Single Corner of Rectangle 50">
              <a:extLst>
                <a:ext uri="{FF2B5EF4-FFF2-40B4-BE49-F238E27FC236}">
                  <a16:creationId xmlns:a16="http://schemas.microsoft.com/office/drawing/2014/main" id="{85F8326A-7896-0749-B624-5104813C6859}"/>
                </a:ext>
              </a:extLst>
            </p:cNvPr>
            <p:cNvSpPr/>
            <p:nvPr/>
          </p:nvSpPr>
          <p:spPr>
            <a:xfrm>
              <a:off x="9580070" y="2952561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Magnetic Disk 52">
              <a:extLst>
                <a:ext uri="{FF2B5EF4-FFF2-40B4-BE49-F238E27FC236}">
                  <a16:creationId xmlns:a16="http://schemas.microsoft.com/office/drawing/2014/main" id="{00FABA52-B5B9-5C4D-81C6-FBA70B78A520}"/>
                </a:ext>
              </a:extLst>
            </p:cNvPr>
            <p:cNvSpPr/>
            <p:nvPr/>
          </p:nvSpPr>
          <p:spPr>
            <a:xfrm>
              <a:off x="9389591" y="2589792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184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SAPKDP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5998EF2-C813-6145-A960-0895E9C1B1B5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603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729888" y="1705821"/>
            <a:ext cx="1242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  <a:p>
            <a:r>
              <a:rPr lang="en-US" dirty="0" err="1"/>
              <a:t>PrivateKey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FB25C-13D5-554C-BAF2-972AE1E6BB1F}"/>
              </a:ext>
            </a:extLst>
          </p:cNvPr>
          <p:cNvSpPr txBox="1"/>
          <p:nvPr/>
        </p:nvSpPr>
        <p:spPr>
          <a:xfrm rot="21017978">
            <a:off x="4784372" y="2791353"/>
            <a:ext cx="175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SAPKDP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F2AB8-609C-0F43-B1CD-0610E7528382}"/>
              </a:ext>
            </a:extLst>
          </p:cNvPr>
          <p:cNvSpPr txBox="1"/>
          <p:nvPr/>
        </p:nvSpPr>
        <p:spPr>
          <a:xfrm>
            <a:off x="2746108" y="4582783"/>
            <a:ext cx="1320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CryptoCoins</a:t>
            </a:r>
            <a:endParaRPr lang="en-US" dirty="0"/>
          </a:p>
          <a:p>
            <a:r>
              <a:rPr lang="en-US" dirty="0"/>
              <a:t>(… or)</a:t>
            </a:r>
          </a:p>
          <a:p>
            <a:r>
              <a:rPr lang="en-US" dirty="0" err="1"/>
              <a:t>eVouchers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F0DD0D-8FEF-F242-A8C4-2C5FF06F9D75}"/>
              </a:ext>
            </a:extLst>
          </p:cNvPr>
          <p:cNvCxnSpPr>
            <a:cxnSpLocks/>
          </p:cNvCxnSpPr>
          <p:nvPr/>
        </p:nvCxnSpPr>
        <p:spPr>
          <a:xfrm flipH="1">
            <a:off x="3904281" y="3237604"/>
            <a:ext cx="3380409" cy="4517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F0FAE9-F9A4-274A-BD66-9BAFD7340DA3}"/>
              </a:ext>
            </a:extLst>
          </p:cNvPr>
          <p:cNvSpPr txBox="1"/>
          <p:nvPr/>
        </p:nvSpPr>
        <p:spPr>
          <a:xfrm>
            <a:off x="4175207" y="3802966"/>
            <a:ext cx="37548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you can … must pay  1 </a:t>
            </a:r>
            <a:r>
              <a:rPr lang="en-US" dirty="0" err="1"/>
              <a:t>cryptocoin</a:t>
            </a:r>
            <a:endParaRPr lang="en-US" dirty="0"/>
          </a:p>
          <a:p>
            <a:r>
              <a:rPr lang="en-US" dirty="0"/>
              <a:t>Here you have another NONCE</a:t>
            </a:r>
          </a:p>
          <a:p>
            <a:r>
              <a:rPr lang="en-US" dirty="0"/>
              <a:t>Send the valid payment and sign your</a:t>
            </a:r>
          </a:p>
          <a:p>
            <a:r>
              <a:rPr lang="en-US" dirty="0"/>
              <a:t>pay-per-view order (with your valid</a:t>
            </a:r>
          </a:p>
          <a:p>
            <a:r>
              <a:rPr lang="en-US" dirty="0"/>
              <a:t>digital signature)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0309E5-AEC8-0A46-9220-68EDEF9DA5DA}"/>
              </a:ext>
            </a:extLst>
          </p:cNvPr>
          <p:cNvGrpSpPr/>
          <p:nvPr/>
        </p:nvGrpSpPr>
        <p:grpSpPr>
          <a:xfrm>
            <a:off x="6816427" y="304115"/>
            <a:ext cx="5269815" cy="3418797"/>
            <a:chOff x="6816427" y="304115"/>
            <a:chExt cx="5269815" cy="341879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187FD1-35EA-EA4F-B53B-820BC389B86B}"/>
                </a:ext>
              </a:extLst>
            </p:cNvPr>
            <p:cNvSpPr/>
            <p:nvPr/>
          </p:nvSpPr>
          <p:spPr>
            <a:xfrm>
              <a:off x="7284690" y="2447428"/>
              <a:ext cx="1380724" cy="12754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7D31DE9-A59C-774F-9409-09D547735DF4}"/>
                </a:ext>
              </a:extLst>
            </p:cNvPr>
            <p:cNvSpPr txBox="1"/>
            <p:nvPr/>
          </p:nvSpPr>
          <p:spPr>
            <a:xfrm>
              <a:off x="7486339" y="2730855"/>
              <a:ext cx="10743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Signaling </a:t>
              </a:r>
            </a:p>
            <a:p>
              <a:r>
                <a:rPr lang="en-US" dirty="0"/>
                <a:t>Server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705D60F-DEA9-4749-AD05-0DCD345E5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10" y="1917740"/>
              <a:ext cx="652846" cy="826825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FA6076-9EA7-C64C-8376-5126458A3B8D}"/>
                </a:ext>
              </a:extLst>
            </p:cNvPr>
            <p:cNvSpPr txBox="1"/>
            <p:nvPr/>
          </p:nvSpPr>
          <p:spPr>
            <a:xfrm>
              <a:off x="10132628" y="1262652"/>
              <a:ext cx="17584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UsersPoxies.conf</a:t>
              </a:r>
              <a:endParaRPr lang="en-US" dirty="0"/>
            </a:p>
            <a:p>
              <a:r>
                <a:rPr lang="en-US" dirty="0"/>
                <a:t>Registration File</a:t>
              </a:r>
            </a:p>
            <a:p>
              <a:r>
                <a:rPr lang="en-US" dirty="0"/>
                <a:t>(Config. File,</a:t>
              </a:r>
            </a:p>
            <a:p>
              <a:r>
                <a:rPr lang="en-US" dirty="0"/>
                <a:t>txt File)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6AFCDE-C67C-E94B-8EAC-16E674C82CD0}"/>
                </a:ext>
              </a:extLst>
            </p:cNvPr>
            <p:cNvSpPr txBox="1"/>
            <p:nvPr/>
          </p:nvSpPr>
          <p:spPr>
            <a:xfrm>
              <a:off x="10139362" y="2687357"/>
              <a:ext cx="19468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CipherMovies.conf</a:t>
              </a:r>
              <a:endParaRPr lang="en-US" dirty="0"/>
            </a:p>
            <a:p>
              <a:r>
                <a:rPr lang="en-US" dirty="0"/>
                <a:t>(Config. File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E241E5-294B-5D45-9C00-22D0EE0CCFAB}"/>
                </a:ext>
              </a:extLst>
            </p:cNvPr>
            <p:cNvSpPr txBox="1"/>
            <p:nvPr/>
          </p:nvSpPr>
          <p:spPr>
            <a:xfrm>
              <a:off x="10168531" y="3237604"/>
              <a:ext cx="871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txt  File</a:t>
              </a:r>
            </a:p>
          </p:txBody>
        </p:sp>
        <p:sp>
          <p:nvSpPr>
            <p:cNvPr id="39" name="Snip Single Corner of Rectangle 38">
              <a:extLst>
                <a:ext uri="{FF2B5EF4-FFF2-40B4-BE49-F238E27FC236}">
                  <a16:creationId xmlns:a16="http://schemas.microsoft.com/office/drawing/2014/main" id="{7DA263F6-0D8A-3846-BA69-2AC4729D6611}"/>
                </a:ext>
              </a:extLst>
            </p:cNvPr>
            <p:cNvSpPr/>
            <p:nvPr/>
          </p:nvSpPr>
          <p:spPr>
            <a:xfrm>
              <a:off x="9626214" y="666884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AE7AF75-6B2D-DF42-80E7-6728621AC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472" y="984514"/>
              <a:ext cx="991068" cy="1621012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9D93AA-37B5-3A4C-AD27-4C11760FAA19}"/>
                </a:ext>
              </a:extLst>
            </p:cNvPr>
            <p:cNvSpPr txBox="1"/>
            <p:nvPr/>
          </p:nvSpPr>
          <p:spPr>
            <a:xfrm>
              <a:off x="10204867" y="418812"/>
              <a:ext cx="1247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CryptoConf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5B0F894-3B6C-D347-BFE6-9AA2826DBCCB}"/>
                </a:ext>
              </a:extLst>
            </p:cNvPr>
            <p:cNvSpPr txBox="1"/>
            <p:nvPr/>
          </p:nvSpPr>
          <p:spPr>
            <a:xfrm>
              <a:off x="7207180" y="1976091"/>
              <a:ext cx="134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SS </a:t>
              </a:r>
              <a:r>
                <a:rPr lang="en-US" dirty="0" err="1"/>
                <a:t>PublicKey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80505D-B4A4-7D43-A51B-178FB4F7A92B}"/>
                </a:ext>
              </a:extLst>
            </p:cNvPr>
            <p:cNvSpPr txBox="1"/>
            <p:nvPr/>
          </p:nvSpPr>
          <p:spPr>
            <a:xfrm>
              <a:off x="6816427" y="405113"/>
              <a:ext cx="2619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Crypto Configs</a:t>
              </a:r>
            </a:p>
            <a:p>
              <a:pPr algn="r"/>
              <a:r>
                <a:rPr lang="en-US" dirty="0"/>
                <a:t>(ex., </a:t>
              </a:r>
              <a:r>
                <a:rPr lang="en-US" dirty="0" err="1"/>
                <a:t>SigS</a:t>
              </a:r>
              <a:r>
                <a:rPr lang="en-US" dirty="0"/>
                <a:t> Crypto Keystore)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206CFD6-B4B6-0D46-BC69-EBDBBC981404}"/>
                </a:ext>
              </a:extLst>
            </p:cNvPr>
            <p:cNvCxnSpPr>
              <a:cxnSpLocks/>
            </p:cNvCxnSpPr>
            <p:nvPr/>
          </p:nvCxnSpPr>
          <p:spPr>
            <a:xfrm>
              <a:off x="8665414" y="3187489"/>
              <a:ext cx="661113" cy="0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Magnetic Disk 47">
              <a:extLst>
                <a:ext uri="{FF2B5EF4-FFF2-40B4-BE49-F238E27FC236}">
                  <a16:creationId xmlns:a16="http://schemas.microsoft.com/office/drawing/2014/main" id="{8CAD640E-4271-044D-A3AB-915E1C6D9A61}"/>
                </a:ext>
              </a:extLst>
            </p:cNvPr>
            <p:cNvSpPr/>
            <p:nvPr/>
          </p:nvSpPr>
          <p:spPr>
            <a:xfrm>
              <a:off x="9435735" y="304115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9" name="Snip Single Corner of Rectangle 48">
              <a:extLst>
                <a:ext uri="{FF2B5EF4-FFF2-40B4-BE49-F238E27FC236}">
                  <a16:creationId xmlns:a16="http://schemas.microsoft.com/office/drawing/2014/main" id="{D0467DD3-590E-A745-B973-154C61F4E0F1}"/>
                </a:ext>
              </a:extLst>
            </p:cNvPr>
            <p:cNvSpPr/>
            <p:nvPr/>
          </p:nvSpPr>
          <p:spPr>
            <a:xfrm>
              <a:off x="9595841" y="1793949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Magnetic Disk 50">
              <a:extLst>
                <a:ext uri="{FF2B5EF4-FFF2-40B4-BE49-F238E27FC236}">
                  <a16:creationId xmlns:a16="http://schemas.microsoft.com/office/drawing/2014/main" id="{2C73F7C2-F240-EF48-8688-DD64B1F0D470}"/>
                </a:ext>
              </a:extLst>
            </p:cNvPr>
            <p:cNvSpPr/>
            <p:nvPr/>
          </p:nvSpPr>
          <p:spPr>
            <a:xfrm>
              <a:off x="9405362" y="1431180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3" name="Snip Single Corner of Rectangle 52">
              <a:extLst>
                <a:ext uri="{FF2B5EF4-FFF2-40B4-BE49-F238E27FC236}">
                  <a16:creationId xmlns:a16="http://schemas.microsoft.com/office/drawing/2014/main" id="{08A2C177-B4C0-6C4C-9542-CDA6875D9EA5}"/>
                </a:ext>
              </a:extLst>
            </p:cNvPr>
            <p:cNvSpPr/>
            <p:nvPr/>
          </p:nvSpPr>
          <p:spPr>
            <a:xfrm>
              <a:off x="9580070" y="2952561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Magnetic Disk 53">
              <a:extLst>
                <a:ext uri="{FF2B5EF4-FFF2-40B4-BE49-F238E27FC236}">
                  <a16:creationId xmlns:a16="http://schemas.microsoft.com/office/drawing/2014/main" id="{69A2E0C4-5A34-EE49-8F30-4956F8CABE3F}"/>
                </a:ext>
              </a:extLst>
            </p:cNvPr>
            <p:cNvSpPr/>
            <p:nvPr/>
          </p:nvSpPr>
          <p:spPr>
            <a:xfrm>
              <a:off x="9389591" y="2589792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856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SAPKDP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5998EF2-C813-6145-A960-0895E9C1B1B5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603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729888" y="1705821"/>
            <a:ext cx="1242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  <a:p>
            <a:r>
              <a:rPr lang="en-US" dirty="0" err="1"/>
              <a:t>PrivateKey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FB25C-13D5-554C-BAF2-972AE1E6BB1F}"/>
              </a:ext>
            </a:extLst>
          </p:cNvPr>
          <p:cNvSpPr txBox="1"/>
          <p:nvPr/>
        </p:nvSpPr>
        <p:spPr>
          <a:xfrm rot="21017978">
            <a:off x="4784372" y="2791353"/>
            <a:ext cx="175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SAPKDP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F2AB8-609C-0F43-B1CD-0610E7528382}"/>
              </a:ext>
            </a:extLst>
          </p:cNvPr>
          <p:cNvSpPr txBox="1"/>
          <p:nvPr/>
        </p:nvSpPr>
        <p:spPr>
          <a:xfrm>
            <a:off x="2746108" y="4582783"/>
            <a:ext cx="1320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CryptoCoins</a:t>
            </a:r>
            <a:endParaRPr lang="en-US" dirty="0"/>
          </a:p>
          <a:p>
            <a:r>
              <a:rPr lang="en-US" dirty="0"/>
              <a:t>(… or)</a:t>
            </a:r>
          </a:p>
          <a:p>
            <a:r>
              <a:rPr lang="en-US" dirty="0" err="1"/>
              <a:t>eVouchers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B5CF4-5150-B14A-88C1-B7734BF2F071}"/>
              </a:ext>
            </a:extLst>
          </p:cNvPr>
          <p:cNvSpPr txBox="1"/>
          <p:nvPr/>
        </p:nvSpPr>
        <p:spPr>
          <a:xfrm>
            <a:off x="4175207" y="3802966"/>
            <a:ext cx="3165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my  signed transaction of</a:t>
            </a:r>
          </a:p>
          <a:p>
            <a:r>
              <a:rPr lang="en-US" dirty="0"/>
              <a:t>1 </a:t>
            </a:r>
            <a:r>
              <a:rPr lang="en-US" dirty="0" err="1"/>
              <a:t>crypticoin</a:t>
            </a:r>
            <a:r>
              <a:rPr lang="en-US" dirty="0"/>
              <a:t> for the payment</a:t>
            </a:r>
          </a:p>
          <a:p>
            <a:r>
              <a:rPr lang="en-US" dirty="0"/>
              <a:t>… You can validate the payment</a:t>
            </a:r>
          </a:p>
          <a:p>
            <a:r>
              <a:rPr lang="en-US" dirty="0"/>
              <a:t>Is correct and valid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1D0B26-A78C-6444-9F41-2AD79FCFCEBD}"/>
              </a:ext>
            </a:extLst>
          </p:cNvPr>
          <p:cNvCxnSpPr>
            <a:cxnSpLocks/>
          </p:cNvCxnSpPr>
          <p:nvPr/>
        </p:nvCxnSpPr>
        <p:spPr>
          <a:xfrm flipV="1">
            <a:off x="4091635" y="3275010"/>
            <a:ext cx="3126386" cy="4479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B02AE6-02C4-954F-AD6F-0222875A8125}"/>
              </a:ext>
            </a:extLst>
          </p:cNvPr>
          <p:cNvGrpSpPr/>
          <p:nvPr/>
        </p:nvGrpSpPr>
        <p:grpSpPr>
          <a:xfrm>
            <a:off x="6816427" y="304115"/>
            <a:ext cx="5269815" cy="3418797"/>
            <a:chOff x="6816427" y="304115"/>
            <a:chExt cx="5269815" cy="341879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015ECFC-881B-A048-9F49-01D6D6651FB9}"/>
                </a:ext>
              </a:extLst>
            </p:cNvPr>
            <p:cNvSpPr/>
            <p:nvPr/>
          </p:nvSpPr>
          <p:spPr>
            <a:xfrm>
              <a:off x="7284690" y="2447428"/>
              <a:ext cx="1380724" cy="12754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4AFB9F-F235-274A-95A7-8D06098E9B7C}"/>
                </a:ext>
              </a:extLst>
            </p:cNvPr>
            <p:cNvSpPr txBox="1"/>
            <p:nvPr/>
          </p:nvSpPr>
          <p:spPr>
            <a:xfrm>
              <a:off x="7486339" y="2730855"/>
              <a:ext cx="10743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Signaling </a:t>
              </a:r>
            </a:p>
            <a:p>
              <a:r>
                <a:rPr lang="en-US" dirty="0"/>
                <a:t>Server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818DDE8-A81B-1C47-9D36-F768A11E8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10" y="1917740"/>
              <a:ext cx="652846" cy="826825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73F011-C36C-1446-8AE5-373028B2140A}"/>
                </a:ext>
              </a:extLst>
            </p:cNvPr>
            <p:cNvSpPr txBox="1"/>
            <p:nvPr/>
          </p:nvSpPr>
          <p:spPr>
            <a:xfrm>
              <a:off x="10132628" y="1262652"/>
              <a:ext cx="17584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UsersPoxies.conf</a:t>
              </a:r>
              <a:endParaRPr lang="en-US" dirty="0"/>
            </a:p>
            <a:p>
              <a:r>
                <a:rPr lang="en-US" dirty="0"/>
                <a:t>Registration File</a:t>
              </a:r>
            </a:p>
            <a:p>
              <a:r>
                <a:rPr lang="en-US" dirty="0"/>
                <a:t>(Config. File,</a:t>
              </a:r>
            </a:p>
            <a:p>
              <a:r>
                <a:rPr lang="en-US" dirty="0"/>
                <a:t>txt File)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75EAE6-E841-9A45-95BD-53F97126CA9F}"/>
                </a:ext>
              </a:extLst>
            </p:cNvPr>
            <p:cNvSpPr txBox="1"/>
            <p:nvPr/>
          </p:nvSpPr>
          <p:spPr>
            <a:xfrm>
              <a:off x="10139362" y="2687357"/>
              <a:ext cx="19468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CipherMovies.conf</a:t>
              </a:r>
              <a:endParaRPr lang="en-US" dirty="0"/>
            </a:p>
            <a:p>
              <a:r>
                <a:rPr lang="en-US" dirty="0"/>
                <a:t>(Config. File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741D99-3C49-A249-BF5C-F95E0CD3A7F5}"/>
                </a:ext>
              </a:extLst>
            </p:cNvPr>
            <p:cNvSpPr txBox="1"/>
            <p:nvPr/>
          </p:nvSpPr>
          <p:spPr>
            <a:xfrm>
              <a:off x="10168531" y="3237604"/>
              <a:ext cx="871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txt  File</a:t>
              </a:r>
            </a:p>
          </p:txBody>
        </p:sp>
        <p:sp>
          <p:nvSpPr>
            <p:cNvPr id="38" name="Snip Single Corner of Rectangle 37">
              <a:extLst>
                <a:ext uri="{FF2B5EF4-FFF2-40B4-BE49-F238E27FC236}">
                  <a16:creationId xmlns:a16="http://schemas.microsoft.com/office/drawing/2014/main" id="{E763E08B-508E-2D4F-9460-F016FA4A994A}"/>
                </a:ext>
              </a:extLst>
            </p:cNvPr>
            <p:cNvSpPr/>
            <p:nvPr/>
          </p:nvSpPr>
          <p:spPr>
            <a:xfrm>
              <a:off x="9626214" y="666884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8F260E-8850-5941-A105-4F9C0B34C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472" y="984514"/>
              <a:ext cx="991068" cy="1621012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3BBFB6-4ECA-974A-85A6-6F931E594B29}"/>
                </a:ext>
              </a:extLst>
            </p:cNvPr>
            <p:cNvSpPr txBox="1"/>
            <p:nvPr/>
          </p:nvSpPr>
          <p:spPr>
            <a:xfrm>
              <a:off x="10204867" y="418812"/>
              <a:ext cx="1247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CryptoConf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B871B-314B-8243-B083-44B89400BB67}"/>
                </a:ext>
              </a:extLst>
            </p:cNvPr>
            <p:cNvSpPr txBox="1"/>
            <p:nvPr/>
          </p:nvSpPr>
          <p:spPr>
            <a:xfrm>
              <a:off x="7207180" y="1976091"/>
              <a:ext cx="134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SS </a:t>
              </a:r>
              <a:r>
                <a:rPr lang="en-US" dirty="0" err="1"/>
                <a:t>PublicKey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55AD3-055A-A74A-855C-A222A7F558D0}"/>
                </a:ext>
              </a:extLst>
            </p:cNvPr>
            <p:cNvSpPr txBox="1"/>
            <p:nvPr/>
          </p:nvSpPr>
          <p:spPr>
            <a:xfrm>
              <a:off x="6816427" y="405113"/>
              <a:ext cx="2619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Crypto Configs</a:t>
              </a:r>
            </a:p>
            <a:p>
              <a:pPr algn="r"/>
              <a:r>
                <a:rPr lang="en-US" dirty="0"/>
                <a:t>(ex., </a:t>
              </a:r>
              <a:r>
                <a:rPr lang="en-US" dirty="0" err="1"/>
                <a:t>SigS</a:t>
              </a:r>
              <a:r>
                <a:rPr lang="en-US" dirty="0"/>
                <a:t> Crypto Keystore)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E5CA3A8-C92F-D549-9017-57356F2F90F7}"/>
                </a:ext>
              </a:extLst>
            </p:cNvPr>
            <p:cNvCxnSpPr>
              <a:cxnSpLocks/>
            </p:cNvCxnSpPr>
            <p:nvPr/>
          </p:nvCxnSpPr>
          <p:spPr>
            <a:xfrm>
              <a:off x="8665414" y="3187489"/>
              <a:ext cx="661113" cy="0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Magnetic Disk 46">
              <a:extLst>
                <a:ext uri="{FF2B5EF4-FFF2-40B4-BE49-F238E27FC236}">
                  <a16:creationId xmlns:a16="http://schemas.microsoft.com/office/drawing/2014/main" id="{E076DE4C-CBDB-554C-97C3-69A3D9FEABB8}"/>
                </a:ext>
              </a:extLst>
            </p:cNvPr>
            <p:cNvSpPr/>
            <p:nvPr/>
          </p:nvSpPr>
          <p:spPr>
            <a:xfrm>
              <a:off x="9435735" y="304115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8" name="Snip Single Corner of Rectangle 47">
              <a:extLst>
                <a:ext uri="{FF2B5EF4-FFF2-40B4-BE49-F238E27FC236}">
                  <a16:creationId xmlns:a16="http://schemas.microsoft.com/office/drawing/2014/main" id="{AD6968E8-ADE9-D646-8AE6-FBA1E06CD209}"/>
                </a:ext>
              </a:extLst>
            </p:cNvPr>
            <p:cNvSpPr/>
            <p:nvPr/>
          </p:nvSpPr>
          <p:spPr>
            <a:xfrm>
              <a:off x="9595841" y="1793949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Magnetic Disk 48">
              <a:extLst>
                <a:ext uri="{FF2B5EF4-FFF2-40B4-BE49-F238E27FC236}">
                  <a16:creationId xmlns:a16="http://schemas.microsoft.com/office/drawing/2014/main" id="{E9338524-031E-9C4A-B6F0-A16CCE856AB9}"/>
                </a:ext>
              </a:extLst>
            </p:cNvPr>
            <p:cNvSpPr/>
            <p:nvPr/>
          </p:nvSpPr>
          <p:spPr>
            <a:xfrm>
              <a:off x="9405362" y="1431180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1" name="Snip Single Corner of Rectangle 50">
              <a:extLst>
                <a:ext uri="{FF2B5EF4-FFF2-40B4-BE49-F238E27FC236}">
                  <a16:creationId xmlns:a16="http://schemas.microsoft.com/office/drawing/2014/main" id="{A979F078-A36E-4B4B-920C-D2358472355B}"/>
                </a:ext>
              </a:extLst>
            </p:cNvPr>
            <p:cNvSpPr/>
            <p:nvPr/>
          </p:nvSpPr>
          <p:spPr>
            <a:xfrm>
              <a:off x="9580070" y="2952561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Magnetic Disk 52">
              <a:extLst>
                <a:ext uri="{FF2B5EF4-FFF2-40B4-BE49-F238E27FC236}">
                  <a16:creationId xmlns:a16="http://schemas.microsoft.com/office/drawing/2014/main" id="{79B173CE-3CAD-004F-86B3-E64F7E28A87C}"/>
                </a:ext>
              </a:extLst>
            </p:cNvPr>
            <p:cNvSpPr/>
            <p:nvPr/>
          </p:nvSpPr>
          <p:spPr>
            <a:xfrm>
              <a:off x="9389591" y="2589792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710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SAPKDP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5998EF2-C813-6145-A960-0895E9C1B1B5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603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729888" y="1705821"/>
            <a:ext cx="1242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  <a:p>
            <a:r>
              <a:rPr lang="en-US" dirty="0" err="1"/>
              <a:t>PrivateKey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FB25C-13D5-554C-BAF2-972AE1E6BB1F}"/>
              </a:ext>
            </a:extLst>
          </p:cNvPr>
          <p:cNvSpPr txBox="1"/>
          <p:nvPr/>
        </p:nvSpPr>
        <p:spPr>
          <a:xfrm rot="21017978">
            <a:off x="4784372" y="2791353"/>
            <a:ext cx="175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SAPKDP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F2AB8-609C-0F43-B1CD-0610E7528382}"/>
              </a:ext>
            </a:extLst>
          </p:cNvPr>
          <p:cNvSpPr txBox="1"/>
          <p:nvPr/>
        </p:nvSpPr>
        <p:spPr>
          <a:xfrm>
            <a:off x="2746108" y="4582783"/>
            <a:ext cx="1320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CryptoCoins</a:t>
            </a:r>
            <a:endParaRPr lang="en-US" dirty="0"/>
          </a:p>
          <a:p>
            <a:r>
              <a:rPr lang="en-US" dirty="0"/>
              <a:t>(… or)</a:t>
            </a:r>
          </a:p>
          <a:p>
            <a:r>
              <a:rPr lang="en-US" dirty="0" err="1"/>
              <a:t>eVouchers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F0DD0D-8FEF-F242-A8C4-2C5FF06F9D75}"/>
              </a:ext>
            </a:extLst>
          </p:cNvPr>
          <p:cNvCxnSpPr>
            <a:cxnSpLocks/>
          </p:cNvCxnSpPr>
          <p:nvPr/>
        </p:nvCxnSpPr>
        <p:spPr>
          <a:xfrm flipH="1">
            <a:off x="3904281" y="3251024"/>
            <a:ext cx="3357204" cy="4383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F0FAE9-F9A4-274A-BD66-9BAFD7340DA3}"/>
              </a:ext>
            </a:extLst>
          </p:cNvPr>
          <p:cNvSpPr txBox="1"/>
          <p:nvPr/>
        </p:nvSpPr>
        <p:spPr>
          <a:xfrm>
            <a:off x="4103767" y="3688662"/>
            <a:ext cx="481247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OK, the payment is verified and it</a:t>
            </a:r>
          </a:p>
          <a:p>
            <a:r>
              <a:rPr lang="en-US" dirty="0"/>
              <a:t>is correct</a:t>
            </a:r>
          </a:p>
          <a:p>
            <a:endParaRPr lang="en-US" dirty="0"/>
          </a:p>
          <a:p>
            <a:r>
              <a:rPr lang="en-US" dirty="0"/>
              <a:t>I am sending all the info your need for the</a:t>
            </a:r>
          </a:p>
          <a:p>
            <a:r>
              <a:rPr lang="en-US" dirty="0"/>
              <a:t>movie you want, protected and just for you and</a:t>
            </a:r>
          </a:p>
          <a:p>
            <a:r>
              <a:rPr lang="en-US" dirty="0"/>
              <a:t>signed by me :</a:t>
            </a:r>
          </a:p>
          <a:p>
            <a:pPr marL="285750" indent="-285750">
              <a:buFontTx/>
              <a:buChar char="-"/>
            </a:pPr>
            <a:r>
              <a:rPr lang="en-US" dirty="0"/>
              <a:t>ENDPOINT (IP &amp; Port)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ciphersuite</a:t>
            </a:r>
            <a:r>
              <a:rPr lang="en-US" dirty="0"/>
              <a:t> conf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cryptograhic</a:t>
            </a:r>
            <a:r>
              <a:rPr lang="en-US" dirty="0"/>
              <a:t> materials ad keys</a:t>
            </a:r>
          </a:p>
          <a:p>
            <a:pPr marL="285750" indent="-285750">
              <a:buFontTx/>
              <a:buChar char="-"/>
            </a:pPr>
            <a:r>
              <a:rPr lang="en-US" dirty="0"/>
              <a:t>Opaque Info (encrypted ticket&gt; you must send</a:t>
            </a:r>
          </a:p>
          <a:p>
            <a:r>
              <a:rPr lang="en-US" dirty="0"/>
              <a:t>       to the stream server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23D1D7D-937B-F340-ABCD-654C217F2A49}"/>
              </a:ext>
            </a:extLst>
          </p:cNvPr>
          <p:cNvGrpSpPr/>
          <p:nvPr/>
        </p:nvGrpSpPr>
        <p:grpSpPr>
          <a:xfrm>
            <a:off x="6816427" y="304115"/>
            <a:ext cx="5269815" cy="3418797"/>
            <a:chOff x="6816427" y="304115"/>
            <a:chExt cx="5269815" cy="341879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E5FACE2-45C8-FF43-B78A-0463EAB7AB6E}"/>
                </a:ext>
              </a:extLst>
            </p:cNvPr>
            <p:cNvSpPr/>
            <p:nvPr/>
          </p:nvSpPr>
          <p:spPr>
            <a:xfrm>
              <a:off x="7284690" y="2447428"/>
              <a:ext cx="1380724" cy="12754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F6DC16-FBA1-084C-A971-C6FEDE1841FE}"/>
                </a:ext>
              </a:extLst>
            </p:cNvPr>
            <p:cNvSpPr txBox="1"/>
            <p:nvPr/>
          </p:nvSpPr>
          <p:spPr>
            <a:xfrm>
              <a:off x="7486339" y="2730855"/>
              <a:ext cx="10743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Signaling </a:t>
              </a:r>
            </a:p>
            <a:p>
              <a:r>
                <a:rPr lang="en-US" dirty="0"/>
                <a:t>Server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5FE127-F41A-C446-98E6-F7B5A2DED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10" y="1917740"/>
              <a:ext cx="652846" cy="826825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9278BA-811F-E144-8272-DAFE25A88C61}"/>
                </a:ext>
              </a:extLst>
            </p:cNvPr>
            <p:cNvSpPr txBox="1"/>
            <p:nvPr/>
          </p:nvSpPr>
          <p:spPr>
            <a:xfrm>
              <a:off x="10132628" y="1262652"/>
              <a:ext cx="17584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UsersPoxies.conf</a:t>
              </a:r>
              <a:endParaRPr lang="en-US" dirty="0"/>
            </a:p>
            <a:p>
              <a:r>
                <a:rPr lang="en-US" dirty="0"/>
                <a:t>Registration File</a:t>
              </a:r>
            </a:p>
            <a:p>
              <a:r>
                <a:rPr lang="en-US" dirty="0"/>
                <a:t>(Config. File,</a:t>
              </a:r>
            </a:p>
            <a:p>
              <a:r>
                <a:rPr lang="en-US" dirty="0"/>
                <a:t>txt File)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756551-2451-3C45-86A4-E5B8724910B6}"/>
                </a:ext>
              </a:extLst>
            </p:cNvPr>
            <p:cNvSpPr txBox="1"/>
            <p:nvPr/>
          </p:nvSpPr>
          <p:spPr>
            <a:xfrm>
              <a:off x="10139362" y="2687357"/>
              <a:ext cx="19468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CipherMovies.conf</a:t>
              </a:r>
              <a:endParaRPr lang="en-US" dirty="0"/>
            </a:p>
            <a:p>
              <a:r>
                <a:rPr lang="en-US" dirty="0"/>
                <a:t>(Config. File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CEF44D-AA7E-3D40-9194-C42906CFA9AD}"/>
                </a:ext>
              </a:extLst>
            </p:cNvPr>
            <p:cNvSpPr txBox="1"/>
            <p:nvPr/>
          </p:nvSpPr>
          <p:spPr>
            <a:xfrm>
              <a:off x="10168531" y="3237604"/>
              <a:ext cx="871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txt  File</a:t>
              </a:r>
            </a:p>
          </p:txBody>
        </p:sp>
        <p:sp>
          <p:nvSpPr>
            <p:cNvPr id="39" name="Snip Single Corner of Rectangle 38">
              <a:extLst>
                <a:ext uri="{FF2B5EF4-FFF2-40B4-BE49-F238E27FC236}">
                  <a16:creationId xmlns:a16="http://schemas.microsoft.com/office/drawing/2014/main" id="{08F12DD3-118A-B542-B747-6C31406C46DF}"/>
                </a:ext>
              </a:extLst>
            </p:cNvPr>
            <p:cNvSpPr/>
            <p:nvPr/>
          </p:nvSpPr>
          <p:spPr>
            <a:xfrm>
              <a:off x="9626214" y="666884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2AED6-3B0B-434B-80C9-D5BD0C5A2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472" y="984514"/>
              <a:ext cx="991068" cy="1621012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ACEB4D3-9F47-C043-A82D-CA73A6F6AD39}"/>
                </a:ext>
              </a:extLst>
            </p:cNvPr>
            <p:cNvSpPr txBox="1"/>
            <p:nvPr/>
          </p:nvSpPr>
          <p:spPr>
            <a:xfrm>
              <a:off x="10204867" y="418812"/>
              <a:ext cx="1247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CryptoConf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E2393B-7451-B94F-98A2-EEEE743D6320}"/>
                </a:ext>
              </a:extLst>
            </p:cNvPr>
            <p:cNvSpPr txBox="1"/>
            <p:nvPr/>
          </p:nvSpPr>
          <p:spPr>
            <a:xfrm>
              <a:off x="7207180" y="1976091"/>
              <a:ext cx="134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SS </a:t>
              </a:r>
              <a:r>
                <a:rPr lang="en-US" dirty="0" err="1"/>
                <a:t>PublicKey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EB1BE7-9C1E-CA4B-A14B-6F602F2965C4}"/>
                </a:ext>
              </a:extLst>
            </p:cNvPr>
            <p:cNvSpPr txBox="1"/>
            <p:nvPr/>
          </p:nvSpPr>
          <p:spPr>
            <a:xfrm>
              <a:off x="6816427" y="405113"/>
              <a:ext cx="2619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Crypto Configs</a:t>
              </a:r>
            </a:p>
            <a:p>
              <a:pPr algn="r"/>
              <a:r>
                <a:rPr lang="en-US" dirty="0"/>
                <a:t>(ex., </a:t>
              </a:r>
              <a:r>
                <a:rPr lang="en-US" dirty="0" err="1"/>
                <a:t>SigS</a:t>
              </a:r>
              <a:r>
                <a:rPr lang="en-US" dirty="0"/>
                <a:t> Crypto Keystore)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3E850D0-EFD1-684F-A651-63D0D1ABF0FB}"/>
                </a:ext>
              </a:extLst>
            </p:cNvPr>
            <p:cNvCxnSpPr>
              <a:cxnSpLocks/>
            </p:cNvCxnSpPr>
            <p:nvPr/>
          </p:nvCxnSpPr>
          <p:spPr>
            <a:xfrm>
              <a:off x="8665414" y="3187489"/>
              <a:ext cx="661113" cy="0"/>
            </a:xfrm>
            <a:prstGeom prst="straightConnector1">
              <a:avLst/>
            </a:prstGeom>
            <a:ln w="603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Magnetic Disk 47">
              <a:extLst>
                <a:ext uri="{FF2B5EF4-FFF2-40B4-BE49-F238E27FC236}">
                  <a16:creationId xmlns:a16="http://schemas.microsoft.com/office/drawing/2014/main" id="{4E48DB4F-7C9B-4040-9D4D-1FE254874FDD}"/>
                </a:ext>
              </a:extLst>
            </p:cNvPr>
            <p:cNvSpPr/>
            <p:nvPr/>
          </p:nvSpPr>
          <p:spPr>
            <a:xfrm>
              <a:off x="9435735" y="304115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9" name="Snip Single Corner of Rectangle 48">
              <a:extLst>
                <a:ext uri="{FF2B5EF4-FFF2-40B4-BE49-F238E27FC236}">
                  <a16:creationId xmlns:a16="http://schemas.microsoft.com/office/drawing/2014/main" id="{31297627-9A14-9847-A86B-D5745192DF2F}"/>
                </a:ext>
              </a:extLst>
            </p:cNvPr>
            <p:cNvSpPr/>
            <p:nvPr/>
          </p:nvSpPr>
          <p:spPr>
            <a:xfrm>
              <a:off x="9595841" y="1793949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Magnetic Disk 50">
              <a:extLst>
                <a:ext uri="{FF2B5EF4-FFF2-40B4-BE49-F238E27FC236}">
                  <a16:creationId xmlns:a16="http://schemas.microsoft.com/office/drawing/2014/main" id="{91E9E4A1-40B8-284F-94E8-CD406DB10EFD}"/>
                </a:ext>
              </a:extLst>
            </p:cNvPr>
            <p:cNvSpPr/>
            <p:nvPr/>
          </p:nvSpPr>
          <p:spPr>
            <a:xfrm>
              <a:off x="9405362" y="1431180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3" name="Snip Single Corner of Rectangle 52">
              <a:extLst>
                <a:ext uri="{FF2B5EF4-FFF2-40B4-BE49-F238E27FC236}">
                  <a16:creationId xmlns:a16="http://schemas.microsoft.com/office/drawing/2014/main" id="{7BB26F26-02E5-DE42-8CFA-00220A1DE6D4}"/>
                </a:ext>
              </a:extLst>
            </p:cNvPr>
            <p:cNvSpPr/>
            <p:nvPr/>
          </p:nvSpPr>
          <p:spPr>
            <a:xfrm>
              <a:off x="9580070" y="2952561"/>
              <a:ext cx="384850" cy="34768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Magnetic Disk 53">
              <a:extLst>
                <a:ext uri="{FF2B5EF4-FFF2-40B4-BE49-F238E27FC236}">
                  <a16:creationId xmlns:a16="http://schemas.microsoft.com/office/drawing/2014/main" id="{A0922E1A-A668-ED4F-A1A1-9BBDF052349C}"/>
                </a:ext>
              </a:extLst>
            </p:cNvPr>
            <p:cNvSpPr/>
            <p:nvPr/>
          </p:nvSpPr>
          <p:spPr>
            <a:xfrm>
              <a:off x="9389591" y="2589792"/>
              <a:ext cx="746488" cy="836293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46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model: The SRTSP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DD52B7D1-AC62-1345-9A64-6091CA0FC113}"/>
              </a:ext>
            </a:extLst>
          </p:cNvPr>
          <p:cNvSpPr/>
          <p:nvPr/>
        </p:nvSpPr>
        <p:spPr>
          <a:xfrm>
            <a:off x="7284690" y="2447428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D27CA-3387-8C4B-968A-A550C52F3B70}"/>
              </a:ext>
            </a:extLst>
          </p:cNvPr>
          <p:cNvSpPr txBox="1"/>
          <p:nvPr/>
        </p:nvSpPr>
        <p:spPr>
          <a:xfrm>
            <a:off x="7486339" y="273085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Signaling 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59" name="Magnetic Disk 58">
            <a:extLst>
              <a:ext uri="{FF2B5EF4-FFF2-40B4-BE49-F238E27FC236}">
                <a16:creationId xmlns:a16="http://schemas.microsoft.com/office/drawing/2014/main" id="{8D2DDF80-7A26-7543-ADD3-79E98861D85B}"/>
              </a:ext>
            </a:extLst>
          </p:cNvPr>
          <p:cNvSpPr/>
          <p:nvPr/>
        </p:nvSpPr>
        <p:spPr>
          <a:xfrm>
            <a:off x="9671187" y="915864"/>
            <a:ext cx="1371600" cy="145837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Magnetic Disk 59">
            <a:extLst>
              <a:ext uri="{FF2B5EF4-FFF2-40B4-BE49-F238E27FC236}">
                <a16:creationId xmlns:a16="http://schemas.microsoft.com/office/drawing/2014/main" id="{7313D704-438A-0E40-B74F-0BD98A49DD11}"/>
              </a:ext>
            </a:extLst>
          </p:cNvPr>
          <p:cNvSpPr/>
          <p:nvPr/>
        </p:nvSpPr>
        <p:spPr>
          <a:xfrm>
            <a:off x="9700515" y="2450437"/>
            <a:ext cx="1371600" cy="145837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74717" y="4198953"/>
            <a:ext cx="1371600" cy="1229757"/>
            <a:chOff x="10272005" y="4088524"/>
            <a:chExt cx="1371600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4088524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005" y="451720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709" y="458387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123" y="459339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963" y="45600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1667" y="451242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1CAA2C3-4728-F940-B798-C4CCE2D6ADAC}"/>
              </a:ext>
            </a:extLst>
          </p:cNvPr>
          <p:cNvSpPr txBox="1"/>
          <p:nvPr/>
        </p:nvSpPr>
        <p:spPr>
          <a:xfrm>
            <a:off x="9693376" y="1411623"/>
            <a:ext cx="124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</a:t>
            </a:r>
          </a:p>
          <a:p>
            <a:r>
              <a:rPr lang="en-US" dirty="0"/>
              <a:t>Users &amp; </a:t>
            </a:r>
          </a:p>
          <a:p>
            <a:r>
              <a:rPr lang="en-US" dirty="0" err="1"/>
              <a:t>ProxyBoxes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E505D2-129F-074D-AF0F-82C201738794}"/>
              </a:ext>
            </a:extLst>
          </p:cNvPr>
          <p:cNvSpPr txBox="1"/>
          <p:nvPr/>
        </p:nvSpPr>
        <p:spPr>
          <a:xfrm>
            <a:off x="9744130" y="2856196"/>
            <a:ext cx="1341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Associations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72A8A1-2DE4-364C-ABEF-98D830A60030}"/>
              </a:ext>
            </a:extLst>
          </p:cNvPr>
          <p:cNvCxnSpPr>
            <a:cxnSpLocks/>
          </p:cNvCxnSpPr>
          <p:nvPr/>
        </p:nvCxnSpPr>
        <p:spPr>
          <a:xfrm flipV="1">
            <a:off x="8665414" y="2039578"/>
            <a:ext cx="960806" cy="1014442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34D469-B658-E148-AB0E-CA356A9C943F}"/>
              </a:ext>
            </a:extLst>
          </p:cNvPr>
          <p:cNvCxnSpPr>
            <a:cxnSpLocks/>
          </p:cNvCxnSpPr>
          <p:nvPr/>
        </p:nvCxnSpPr>
        <p:spPr>
          <a:xfrm>
            <a:off x="8665414" y="3187489"/>
            <a:ext cx="1004421" cy="342784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5998EF2-C813-6145-A960-0895E9C1B1B5}"/>
              </a:ext>
            </a:extLst>
          </p:cNvPr>
          <p:cNvCxnSpPr>
            <a:cxnSpLocks/>
          </p:cNvCxnSpPr>
          <p:nvPr/>
        </p:nvCxnSpPr>
        <p:spPr>
          <a:xfrm>
            <a:off x="3803736" y="3462235"/>
            <a:ext cx="3682603" cy="1241589"/>
          </a:xfrm>
          <a:prstGeom prst="straightConnector1">
            <a:avLst/>
          </a:prstGeom>
          <a:ln w="603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C7D40-2B06-B24F-86A5-E2ED1E64794F}"/>
              </a:ext>
            </a:extLst>
          </p:cNvPr>
          <p:cNvSpPr txBox="1"/>
          <p:nvPr/>
        </p:nvSpPr>
        <p:spPr>
          <a:xfrm>
            <a:off x="9521612" y="5506113"/>
            <a:ext cx="18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dat</a:t>
            </a:r>
            <a:r>
              <a:rPr lang="en-US" dirty="0"/>
              <a:t> Files (movies)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D3B54A-00FA-DE41-B64D-CF5E402183EF}"/>
              </a:ext>
            </a:extLst>
          </p:cNvPr>
          <p:cNvSpPr txBox="1"/>
          <p:nvPr/>
        </p:nvSpPr>
        <p:spPr>
          <a:xfrm rot="16200000">
            <a:off x="10296663" y="2262761"/>
            <a:ext cx="205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Configuratuion</a:t>
            </a:r>
            <a:r>
              <a:rPr lang="en-US" dirty="0"/>
              <a:t>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848859" y="2257626"/>
            <a:ext cx="1242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FB25C-13D5-554C-BAF2-972AE1E6BB1F}"/>
              </a:ext>
            </a:extLst>
          </p:cNvPr>
          <p:cNvSpPr txBox="1"/>
          <p:nvPr/>
        </p:nvSpPr>
        <p:spPr>
          <a:xfrm rot="1015916">
            <a:off x="5101909" y="3724143"/>
            <a:ext cx="148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SRTSP </a:t>
            </a:r>
            <a:r>
              <a:rPr lang="en-US" dirty="0" err="1"/>
              <a:t>Protool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F2AB8-609C-0F43-B1CD-0610E7528382}"/>
              </a:ext>
            </a:extLst>
          </p:cNvPr>
          <p:cNvSpPr txBox="1"/>
          <p:nvPr/>
        </p:nvSpPr>
        <p:spPr>
          <a:xfrm>
            <a:off x="2746108" y="4582783"/>
            <a:ext cx="1320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CryptoCoins</a:t>
            </a:r>
            <a:endParaRPr lang="en-US" dirty="0"/>
          </a:p>
          <a:p>
            <a:r>
              <a:rPr lang="en-US" dirty="0"/>
              <a:t>(… or)</a:t>
            </a:r>
          </a:p>
          <a:p>
            <a:r>
              <a:rPr lang="en-US" dirty="0" err="1"/>
              <a:t>eVouchers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4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0C8A-7B18-FD4D-831D-D5D82E2D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405"/>
            <a:ext cx="10515600" cy="1325563"/>
          </a:xfrm>
        </p:spPr>
        <p:txBody>
          <a:bodyPr/>
          <a:lstStyle/>
          <a:p>
            <a:r>
              <a:rPr lang="en-US" dirty="0"/>
              <a:t>SRTSP Functional Discussion</a:t>
            </a:r>
            <a:br>
              <a:rPr lang="en-US" dirty="0"/>
            </a:br>
            <a:r>
              <a:rPr lang="en-US" sz="2800" i="1" dirty="0"/>
              <a:t>(Specification formalized in a specific reference doc)</a:t>
            </a:r>
          </a:p>
        </p:txBody>
      </p:sp>
    </p:spTree>
    <p:extLst>
      <p:ext uri="{BB962C8B-B14F-4D97-AF65-F5344CB8AC3E}">
        <p14:creationId xmlns:p14="http://schemas.microsoft.com/office/powerpoint/2010/main" val="305108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760267" y="4657740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71EAF5-A79C-674B-A913-73DFA7AC2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10" y="3866685"/>
            <a:ext cx="1378893" cy="8197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4120BB-280A-604F-8F0A-C06409D0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7" y="1622898"/>
            <a:ext cx="1019503" cy="8333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09" y="1826452"/>
            <a:ext cx="371080" cy="3710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6B8D66-A738-554E-BA36-BDB6D7771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4" y="3097898"/>
            <a:ext cx="1167010" cy="11556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1026" name="Picture 2" descr="HP Laptop 15s-fq2015TU | HP Store Singapore">
            <a:extLst>
              <a:ext uri="{FF2B5EF4-FFF2-40B4-BE49-F238E27FC236}">
                <a16:creationId xmlns:a16="http://schemas.microsoft.com/office/drawing/2014/main" id="{32EAF68B-E4AA-0B4F-89AB-49CA1B42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25" y="4676993"/>
            <a:ext cx="2123383" cy="159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738714-5FC8-DB48-95BE-106CE97951B4}"/>
              </a:ext>
            </a:extLst>
          </p:cNvPr>
          <p:cNvSpPr txBox="1"/>
          <p:nvPr/>
        </p:nvSpPr>
        <p:spPr>
          <a:xfrm>
            <a:off x="2212164" y="5498387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Private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E7C86AF-1D78-B941-AC44-14D91FD84D53}"/>
              </a:ext>
            </a:extLst>
          </p:cNvPr>
          <p:cNvSpPr/>
          <p:nvPr/>
        </p:nvSpPr>
        <p:spPr>
          <a:xfrm>
            <a:off x="451583" y="1513490"/>
            <a:ext cx="3375185" cy="513955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1032" name="Picture 8" descr="User, people, man, add icon - Free download on Iconfinder">
            <a:extLst>
              <a:ext uri="{FF2B5EF4-FFF2-40B4-BE49-F238E27FC236}">
                <a16:creationId xmlns:a16="http://schemas.microsoft.com/office/drawing/2014/main" id="{273F2F51-919F-CD48-A844-F5B90E483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" y="1800096"/>
            <a:ext cx="1008063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1" name="Picture 8" descr="User, people, man, add icon - Free download on Iconfinder">
            <a:extLst>
              <a:ext uri="{FF2B5EF4-FFF2-40B4-BE49-F238E27FC236}">
                <a16:creationId xmlns:a16="http://schemas.microsoft.com/office/drawing/2014/main" id="{8D587455-4CFC-5145-B302-8A93428A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2" y="3287760"/>
            <a:ext cx="1008063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pic>
        <p:nvPicPr>
          <p:cNvPr id="53" name="Picture 8" descr="User, people, man, add icon - Free download on Iconfinder">
            <a:extLst>
              <a:ext uri="{FF2B5EF4-FFF2-40B4-BE49-F238E27FC236}">
                <a16:creationId xmlns:a16="http://schemas.microsoft.com/office/drawing/2014/main" id="{9615E0F3-D9CC-CC40-85B7-E0C86AFBC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3" y="4533075"/>
            <a:ext cx="1008063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loud 45">
            <a:extLst>
              <a:ext uri="{FF2B5EF4-FFF2-40B4-BE49-F238E27FC236}">
                <a16:creationId xmlns:a16="http://schemas.microsoft.com/office/drawing/2014/main" id="{790B12B6-45A1-C142-9F29-4DA46973531E}"/>
              </a:ext>
            </a:extLst>
          </p:cNvPr>
          <p:cNvSpPr/>
          <p:nvPr/>
        </p:nvSpPr>
        <p:spPr>
          <a:xfrm>
            <a:off x="6526010" y="1357029"/>
            <a:ext cx="5734465" cy="4787689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50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52B7D1-AC62-1345-9A64-6091CA0FC113}"/>
              </a:ext>
            </a:extLst>
          </p:cNvPr>
          <p:cNvSpPr/>
          <p:nvPr/>
        </p:nvSpPr>
        <p:spPr>
          <a:xfrm>
            <a:off x="7284690" y="2447428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44D65F9-850F-494C-8070-731F3E95CF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7113" y="5634075"/>
            <a:ext cx="1780609" cy="117693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C4D27CA-3387-8C4B-968A-A550C52F3B70}"/>
              </a:ext>
            </a:extLst>
          </p:cNvPr>
          <p:cNvSpPr txBox="1"/>
          <p:nvPr/>
        </p:nvSpPr>
        <p:spPr>
          <a:xfrm>
            <a:off x="7486339" y="273085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Signaling </a:t>
            </a:r>
          </a:p>
          <a:p>
            <a:r>
              <a:rPr lang="en-US" dirty="0"/>
              <a:t>Server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C780AC8-AD11-7F46-BD9F-AEF5CDF27E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4004" y="1223560"/>
            <a:ext cx="1569253" cy="1176939"/>
          </a:xfrm>
          <a:prstGeom prst="rect">
            <a:avLst/>
          </a:prstGeom>
        </p:spPr>
      </p:pic>
      <p:sp>
        <p:nvSpPr>
          <p:cNvPr id="59" name="Magnetic Disk 58">
            <a:extLst>
              <a:ext uri="{FF2B5EF4-FFF2-40B4-BE49-F238E27FC236}">
                <a16:creationId xmlns:a16="http://schemas.microsoft.com/office/drawing/2014/main" id="{8D2DDF80-7A26-7543-ADD3-79E98861D85B}"/>
              </a:ext>
            </a:extLst>
          </p:cNvPr>
          <p:cNvSpPr/>
          <p:nvPr/>
        </p:nvSpPr>
        <p:spPr>
          <a:xfrm>
            <a:off x="9671187" y="915864"/>
            <a:ext cx="1371600" cy="145837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Magnetic Disk 59">
            <a:extLst>
              <a:ext uri="{FF2B5EF4-FFF2-40B4-BE49-F238E27FC236}">
                <a16:creationId xmlns:a16="http://schemas.microsoft.com/office/drawing/2014/main" id="{7313D704-438A-0E40-B74F-0BD98A49DD11}"/>
              </a:ext>
            </a:extLst>
          </p:cNvPr>
          <p:cNvSpPr/>
          <p:nvPr/>
        </p:nvSpPr>
        <p:spPr>
          <a:xfrm>
            <a:off x="9700515" y="2450437"/>
            <a:ext cx="1371600" cy="145837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4" descr="Free movies: 10 Netflix alternatives that will keep you entertained - CNET">
            <a:extLst>
              <a:ext uri="{FF2B5EF4-FFF2-40B4-BE49-F238E27FC236}">
                <a16:creationId xmlns:a16="http://schemas.microsoft.com/office/drawing/2014/main" id="{926E1752-71FE-4F4B-956D-56709C2E7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688" y="5518635"/>
            <a:ext cx="1751973" cy="98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74717" y="4198953"/>
            <a:ext cx="1371600" cy="1229757"/>
            <a:chOff x="10272005" y="4088524"/>
            <a:chExt cx="1371600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4088524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005" y="451720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709" y="458387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123" y="459339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963" y="45600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1667" y="451242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1CAA2C3-4728-F940-B798-C4CCE2D6ADAC}"/>
              </a:ext>
            </a:extLst>
          </p:cNvPr>
          <p:cNvSpPr txBox="1"/>
          <p:nvPr/>
        </p:nvSpPr>
        <p:spPr>
          <a:xfrm>
            <a:off x="9693376" y="1411623"/>
            <a:ext cx="124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</a:t>
            </a:r>
          </a:p>
          <a:p>
            <a:r>
              <a:rPr lang="en-US" dirty="0"/>
              <a:t>Users &amp; </a:t>
            </a:r>
          </a:p>
          <a:p>
            <a:r>
              <a:rPr lang="en-US" dirty="0" err="1"/>
              <a:t>ProxyBoxes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E505D2-129F-074D-AF0F-82C201738794}"/>
              </a:ext>
            </a:extLst>
          </p:cNvPr>
          <p:cNvSpPr txBox="1"/>
          <p:nvPr/>
        </p:nvSpPr>
        <p:spPr>
          <a:xfrm>
            <a:off x="9744130" y="2856196"/>
            <a:ext cx="1341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Associations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120988-A812-EB4C-904C-876C716A0F4D}"/>
              </a:ext>
            </a:extLst>
          </p:cNvPr>
          <p:cNvSpPr txBox="1"/>
          <p:nvPr/>
        </p:nvSpPr>
        <p:spPr>
          <a:xfrm>
            <a:off x="4385089" y="5350373"/>
            <a:ext cx="1287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  <a:p>
            <a:r>
              <a:rPr lang="en-US" dirty="0"/>
              <a:t>(Public</a:t>
            </a:r>
          </a:p>
          <a:p>
            <a:r>
              <a:rPr lang="en-US" dirty="0"/>
              <a:t>Addressing)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/>
          <p:nvPr/>
        </p:nvCxnSpPr>
        <p:spPr>
          <a:xfrm>
            <a:off x="8783257" y="4842406"/>
            <a:ext cx="84296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72A8A1-2DE4-364C-ABEF-98D830A60030}"/>
              </a:ext>
            </a:extLst>
          </p:cNvPr>
          <p:cNvCxnSpPr>
            <a:cxnSpLocks/>
          </p:cNvCxnSpPr>
          <p:nvPr/>
        </p:nvCxnSpPr>
        <p:spPr>
          <a:xfrm flipV="1">
            <a:off x="8665414" y="2039578"/>
            <a:ext cx="960806" cy="1014442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34D469-B658-E148-AB0E-CA356A9C943F}"/>
              </a:ext>
            </a:extLst>
          </p:cNvPr>
          <p:cNvCxnSpPr>
            <a:cxnSpLocks/>
          </p:cNvCxnSpPr>
          <p:nvPr/>
        </p:nvCxnSpPr>
        <p:spPr>
          <a:xfrm>
            <a:off x="8665414" y="3187489"/>
            <a:ext cx="1004421" cy="342784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4B7BEB5-9A47-AB4A-8325-08D1DA378558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688242" y="2186344"/>
            <a:ext cx="1138428" cy="1408194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91FA6D-01FE-7C4C-BD18-F2C0330BFC21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828022" y="3412608"/>
            <a:ext cx="998648" cy="18193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A689047-9CFA-9445-81A6-715C38485BD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902946" y="3594538"/>
            <a:ext cx="923724" cy="1219293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5998EF2-C813-6145-A960-0895E9C1B1B5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C7048D8-5794-4142-BB9F-A05E47DF5814}"/>
              </a:ext>
            </a:extLst>
          </p:cNvPr>
          <p:cNvCxnSpPr>
            <a:cxnSpLocks/>
          </p:cNvCxnSpPr>
          <p:nvPr/>
        </p:nvCxnSpPr>
        <p:spPr>
          <a:xfrm flipH="1" flipV="1">
            <a:off x="3700464" y="3908810"/>
            <a:ext cx="3770852" cy="93359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8DEC512-D3FB-4143-979E-D96CFF75D11F}"/>
              </a:ext>
            </a:extLst>
          </p:cNvPr>
          <p:cNvCxnSpPr>
            <a:cxnSpLocks/>
          </p:cNvCxnSpPr>
          <p:nvPr/>
        </p:nvCxnSpPr>
        <p:spPr>
          <a:xfrm>
            <a:off x="3856107" y="3774369"/>
            <a:ext cx="3634483" cy="853263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7CDF26AF-2ECC-A646-B814-01B194173155}"/>
              </a:ext>
            </a:extLst>
          </p:cNvPr>
          <p:cNvSpPr txBox="1"/>
          <p:nvPr/>
        </p:nvSpPr>
        <p:spPr>
          <a:xfrm rot="21063349">
            <a:off x="4223620" y="2753981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SAPKDP PROTOCOL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8C8B8DC-5392-E742-B984-539267483D8A}"/>
              </a:ext>
            </a:extLst>
          </p:cNvPr>
          <p:cNvSpPr txBox="1"/>
          <p:nvPr/>
        </p:nvSpPr>
        <p:spPr>
          <a:xfrm rot="765813">
            <a:off x="4660873" y="3739368"/>
            <a:ext cx="1973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SRTSP </a:t>
            </a:r>
            <a:r>
              <a:rPr lang="en-US" sz="2400" b="1" dirty="0" err="1"/>
              <a:t>Protool</a:t>
            </a:r>
            <a:endParaRPr lang="en-US" sz="2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7FF9C3B-BFA3-0045-9F15-886A814BD73C}"/>
              </a:ext>
            </a:extLst>
          </p:cNvPr>
          <p:cNvSpPr txBox="1"/>
          <p:nvPr/>
        </p:nvSpPr>
        <p:spPr>
          <a:xfrm>
            <a:off x="776068" y="6214217"/>
            <a:ext cx="234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PRIVTE ADDRESSING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B88B0-8462-CF45-A9AF-AD171F939B65}"/>
              </a:ext>
            </a:extLst>
          </p:cNvPr>
          <p:cNvSpPr txBox="1"/>
          <p:nvPr/>
        </p:nvSpPr>
        <p:spPr>
          <a:xfrm>
            <a:off x="6852939" y="503263"/>
            <a:ext cx="505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Cloud-Provided Pay-Per-View Streaming as a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7A21F-C5BE-F546-9A3B-6E5E36AEFFFE}"/>
              </a:ext>
            </a:extLst>
          </p:cNvPr>
          <p:cNvSpPr txBox="1"/>
          <p:nvPr/>
        </p:nvSpPr>
        <p:spPr>
          <a:xfrm>
            <a:off x="2131276" y="1583990"/>
            <a:ext cx="16174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Users in a Domestic</a:t>
            </a:r>
          </a:p>
          <a:p>
            <a:r>
              <a:rPr lang="en-US" sz="1400" dirty="0"/>
              <a:t>Environment and </a:t>
            </a:r>
          </a:p>
          <a:p>
            <a:r>
              <a:rPr lang="en-US" sz="1400" dirty="0"/>
              <a:t>ISP Access</a:t>
            </a:r>
          </a:p>
          <a:p>
            <a:r>
              <a:rPr lang="en-US" sz="1400" dirty="0"/>
              <a:t>(LAN/WLAN and </a:t>
            </a:r>
          </a:p>
          <a:p>
            <a:r>
              <a:rPr lang="en-US" sz="1400" dirty="0"/>
              <a:t>Internet Access)</a:t>
            </a:r>
          </a:p>
        </p:txBody>
      </p:sp>
    </p:spTree>
    <p:extLst>
      <p:ext uri="{BB962C8B-B14F-4D97-AF65-F5344CB8AC3E}">
        <p14:creationId xmlns:p14="http://schemas.microsoft.com/office/powerpoint/2010/main" val="117926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SRTSP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74717" y="4198953"/>
            <a:ext cx="1371600" cy="1229757"/>
            <a:chOff x="10272005" y="4088524"/>
            <a:chExt cx="1371600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4088524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005" y="451720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709" y="458387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123" y="459339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963" y="45600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1667" y="451242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/>
          <p:nvPr/>
        </p:nvCxnSpPr>
        <p:spPr>
          <a:xfrm>
            <a:off x="8783257" y="4842406"/>
            <a:ext cx="84296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656F302-B776-D64E-AA97-1F3BB6B4A77B}"/>
              </a:ext>
            </a:extLst>
          </p:cNvPr>
          <p:cNvCxnSpPr>
            <a:cxnSpLocks/>
          </p:cNvCxnSpPr>
          <p:nvPr/>
        </p:nvCxnSpPr>
        <p:spPr>
          <a:xfrm>
            <a:off x="3846173" y="3765238"/>
            <a:ext cx="3625143" cy="92252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C7D40-2B06-B24F-86A5-E2ED1E64794F}"/>
              </a:ext>
            </a:extLst>
          </p:cNvPr>
          <p:cNvSpPr txBox="1"/>
          <p:nvPr/>
        </p:nvSpPr>
        <p:spPr>
          <a:xfrm>
            <a:off x="9521612" y="5506113"/>
            <a:ext cx="18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dat</a:t>
            </a:r>
            <a:r>
              <a:rPr lang="en-US" dirty="0"/>
              <a:t> Files (movies)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848859" y="2257626"/>
            <a:ext cx="1242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0C5A1-C2FE-364C-B285-6AB61844D7BE}"/>
              </a:ext>
            </a:extLst>
          </p:cNvPr>
          <p:cNvSpPr txBox="1"/>
          <p:nvPr/>
        </p:nvSpPr>
        <p:spPr>
          <a:xfrm>
            <a:off x="5221885" y="1236661"/>
            <a:ext cx="53839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 Streaming Server …</a:t>
            </a:r>
          </a:p>
          <a:p>
            <a:r>
              <a:rPr lang="en-US" dirty="0"/>
              <a:t>I want </a:t>
            </a:r>
            <a:r>
              <a:rPr lang="en-US" dirty="0" err="1"/>
              <a:t>ti</a:t>
            </a:r>
            <a:r>
              <a:rPr lang="en-US" dirty="0"/>
              <a:t> see the movie CARS</a:t>
            </a:r>
          </a:p>
          <a:p>
            <a:endParaRPr lang="en-US" dirty="0"/>
          </a:p>
          <a:p>
            <a:r>
              <a:rPr lang="en-US" dirty="0"/>
              <a:t>You have here an Opaque Ticket for</a:t>
            </a:r>
          </a:p>
          <a:p>
            <a:r>
              <a:rPr lang="en-US" dirty="0"/>
              <a:t>You (I obtained from the Signaling Server)</a:t>
            </a:r>
          </a:p>
          <a:p>
            <a:endParaRPr lang="en-US" dirty="0"/>
          </a:p>
          <a:p>
            <a:r>
              <a:rPr lang="en-US" dirty="0"/>
              <a:t>It was delivered just for me by the </a:t>
            </a:r>
            <a:r>
              <a:rPr lang="en-US" dirty="0" err="1"/>
              <a:t>Signalling</a:t>
            </a:r>
            <a:r>
              <a:rPr lang="en-US" dirty="0"/>
              <a:t> Server,</a:t>
            </a:r>
          </a:p>
          <a:p>
            <a:r>
              <a:rPr lang="en-US" dirty="0"/>
              <a:t>to forward it for you </a:t>
            </a:r>
          </a:p>
          <a:p>
            <a:endParaRPr lang="en-US" dirty="0"/>
          </a:p>
          <a:p>
            <a:r>
              <a:rPr lang="en-US" dirty="0"/>
              <a:t>And as you can verify, I am sending this  signed by 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5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SRTSP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74717" y="4198953"/>
            <a:ext cx="1371600" cy="1229757"/>
            <a:chOff x="10272005" y="4088524"/>
            <a:chExt cx="1371600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4088524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005" y="451720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709" y="458387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123" y="459339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963" y="45600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1667" y="451242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/>
          <p:nvPr/>
        </p:nvCxnSpPr>
        <p:spPr>
          <a:xfrm>
            <a:off x="8783257" y="4842406"/>
            <a:ext cx="84296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656F302-B776-D64E-AA97-1F3BB6B4A77B}"/>
              </a:ext>
            </a:extLst>
          </p:cNvPr>
          <p:cNvCxnSpPr>
            <a:cxnSpLocks/>
          </p:cNvCxnSpPr>
          <p:nvPr/>
        </p:nvCxnSpPr>
        <p:spPr>
          <a:xfrm flipH="1" flipV="1">
            <a:off x="3839583" y="3728250"/>
            <a:ext cx="3511940" cy="862569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C7D40-2B06-B24F-86A5-E2ED1E64794F}"/>
              </a:ext>
            </a:extLst>
          </p:cNvPr>
          <p:cNvSpPr txBox="1"/>
          <p:nvPr/>
        </p:nvSpPr>
        <p:spPr>
          <a:xfrm>
            <a:off x="9521612" y="5506113"/>
            <a:ext cx="18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dat</a:t>
            </a:r>
            <a:r>
              <a:rPr lang="en-US" dirty="0"/>
              <a:t> Files (movies)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848859" y="2257626"/>
            <a:ext cx="1242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0C5A1-C2FE-364C-B285-6AB61844D7BE}"/>
              </a:ext>
            </a:extLst>
          </p:cNvPr>
          <p:cNvSpPr txBox="1"/>
          <p:nvPr/>
        </p:nvSpPr>
        <p:spPr>
          <a:xfrm>
            <a:off x="4450416" y="2337208"/>
            <a:ext cx="50711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Ok, From my </a:t>
            </a:r>
            <a:r>
              <a:rPr lang="en-US" dirty="0" err="1"/>
              <a:t>verifucation</a:t>
            </a:r>
            <a:r>
              <a:rPr lang="en-US" dirty="0"/>
              <a:t>, it is fine</a:t>
            </a:r>
          </a:p>
          <a:p>
            <a:r>
              <a:rPr lang="en-US" dirty="0"/>
              <a:t> … Here is the confirmation that everything is ok </a:t>
            </a:r>
          </a:p>
          <a:p>
            <a:r>
              <a:rPr lang="en-US" dirty="0"/>
              <a:t>Are you ready to receive ?</a:t>
            </a:r>
          </a:p>
          <a:p>
            <a:r>
              <a:rPr lang="en-US" dirty="0"/>
              <a:t>See that this is signed by me</a:t>
            </a:r>
          </a:p>
          <a:p>
            <a:r>
              <a:rPr lang="en-US" dirty="0"/>
              <a:t>If it is ok, send me am ACK to this “nonce challenge”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48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SRTSP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74717" y="4198953"/>
            <a:ext cx="1371600" cy="1229757"/>
            <a:chOff x="10272005" y="4088524"/>
            <a:chExt cx="1371600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4088524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005" y="451720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709" y="458387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123" y="459339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963" y="45600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1667" y="451242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/>
          <p:nvPr/>
        </p:nvCxnSpPr>
        <p:spPr>
          <a:xfrm>
            <a:off x="8783257" y="4842406"/>
            <a:ext cx="84296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C7D40-2B06-B24F-86A5-E2ED1E64794F}"/>
              </a:ext>
            </a:extLst>
          </p:cNvPr>
          <p:cNvSpPr txBox="1"/>
          <p:nvPr/>
        </p:nvSpPr>
        <p:spPr>
          <a:xfrm>
            <a:off x="9521612" y="5506113"/>
            <a:ext cx="18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dat</a:t>
            </a:r>
            <a:r>
              <a:rPr lang="en-US" dirty="0"/>
              <a:t> Files (movies)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848859" y="2257626"/>
            <a:ext cx="1242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0C5A1-C2FE-364C-B285-6AB61844D7BE}"/>
              </a:ext>
            </a:extLst>
          </p:cNvPr>
          <p:cNvSpPr txBox="1"/>
          <p:nvPr/>
        </p:nvSpPr>
        <p:spPr>
          <a:xfrm>
            <a:off x="4669847" y="2721625"/>
            <a:ext cx="4141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Yep, I recognize your signature …</a:t>
            </a:r>
          </a:p>
          <a:p>
            <a:r>
              <a:rPr lang="en-US" dirty="0"/>
              <a:t>I send the answer to your challenge …</a:t>
            </a:r>
          </a:p>
          <a:p>
            <a:r>
              <a:rPr lang="en-US" dirty="0"/>
              <a:t>So  Yep we are now </a:t>
            </a:r>
            <a:r>
              <a:rPr lang="en-GB" dirty="0"/>
              <a:t>eager, ready, with our </a:t>
            </a:r>
          </a:p>
          <a:p>
            <a:r>
              <a:rPr lang="en-GB" dirty="0"/>
              <a:t>“popcorns” ready to start playing!</a:t>
            </a:r>
            <a:endParaRPr lang="en-US" dirty="0"/>
          </a:p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105FD1-228C-9A47-B90C-8D667D6D63A2}"/>
              </a:ext>
            </a:extLst>
          </p:cNvPr>
          <p:cNvCxnSpPr>
            <a:cxnSpLocks/>
          </p:cNvCxnSpPr>
          <p:nvPr/>
        </p:nvCxnSpPr>
        <p:spPr>
          <a:xfrm>
            <a:off x="3846173" y="3765238"/>
            <a:ext cx="3625143" cy="92252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7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SRTSP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74717" y="4198953"/>
            <a:ext cx="1371600" cy="1229757"/>
            <a:chOff x="10272005" y="4088524"/>
            <a:chExt cx="1371600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4088524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005" y="451720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709" y="458387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123" y="459339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963" y="45600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1667" y="451242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/>
          <p:nvPr/>
        </p:nvCxnSpPr>
        <p:spPr>
          <a:xfrm>
            <a:off x="8783257" y="4842406"/>
            <a:ext cx="84296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C7D40-2B06-B24F-86A5-E2ED1E64794F}"/>
              </a:ext>
            </a:extLst>
          </p:cNvPr>
          <p:cNvSpPr txBox="1"/>
          <p:nvPr/>
        </p:nvSpPr>
        <p:spPr>
          <a:xfrm>
            <a:off x="9521612" y="5506113"/>
            <a:ext cx="18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dat</a:t>
            </a:r>
            <a:r>
              <a:rPr lang="en-US" dirty="0"/>
              <a:t> Files (movies)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848859" y="2257626"/>
            <a:ext cx="1242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0C5A1-C2FE-364C-B285-6AB61844D7BE}"/>
              </a:ext>
            </a:extLst>
          </p:cNvPr>
          <p:cNvSpPr txBox="1"/>
          <p:nvPr/>
        </p:nvSpPr>
        <p:spPr>
          <a:xfrm>
            <a:off x="4612139" y="3226221"/>
            <a:ext cx="3912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synchconization</a:t>
            </a:r>
            <a:r>
              <a:rPr lang="pt-PT" dirty="0"/>
              <a:t> </a:t>
            </a:r>
            <a:r>
              <a:rPr lang="pt-PT" dirty="0" err="1"/>
              <a:t>encrypted</a:t>
            </a:r>
            <a:r>
              <a:rPr lang="pt-PT" dirty="0"/>
              <a:t>  </a:t>
            </a:r>
            <a:r>
              <a:rPr lang="pt-PT" dirty="0" err="1"/>
              <a:t>packet</a:t>
            </a:r>
            <a:r>
              <a:rPr lang="pt-PT" dirty="0"/>
              <a:t> </a:t>
            </a:r>
          </a:p>
          <a:p>
            <a:r>
              <a:rPr lang="pt-PT" dirty="0"/>
              <a:t>OK, ... </a:t>
            </a:r>
            <a:r>
              <a:rPr lang="pt-PT" dirty="0" err="1"/>
              <a:t>Here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go</a:t>
            </a:r>
            <a:r>
              <a:rPr lang="pt-PT" dirty="0"/>
              <a:t> !</a:t>
            </a:r>
            <a:endParaRPr lang="en-US" dirty="0"/>
          </a:p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105FD1-228C-9A47-B90C-8D667D6D63A2}"/>
              </a:ext>
            </a:extLst>
          </p:cNvPr>
          <p:cNvCxnSpPr>
            <a:cxnSpLocks/>
          </p:cNvCxnSpPr>
          <p:nvPr/>
        </p:nvCxnSpPr>
        <p:spPr>
          <a:xfrm flipH="1" flipV="1">
            <a:off x="3958765" y="3764543"/>
            <a:ext cx="3415759" cy="899383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30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SRTSP Protocol and Real-Time Playing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74717" y="4198953"/>
            <a:ext cx="1371600" cy="1229757"/>
            <a:chOff x="10272005" y="4088524"/>
            <a:chExt cx="1371600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4088524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005" y="451720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709" y="458387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123" y="459339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963" y="45600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1667" y="451242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/>
          <p:nvPr/>
        </p:nvCxnSpPr>
        <p:spPr>
          <a:xfrm>
            <a:off x="8783257" y="4842406"/>
            <a:ext cx="84296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C7D40-2B06-B24F-86A5-E2ED1E64794F}"/>
              </a:ext>
            </a:extLst>
          </p:cNvPr>
          <p:cNvSpPr txBox="1"/>
          <p:nvPr/>
        </p:nvSpPr>
        <p:spPr>
          <a:xfrm>
            <a:off x="9521612" y="5506113"/>
            <a:ext cx="18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dat</a:t>
            </a:r>
            <a:r>
              <a:rPr lang="en-US" dirty="0"/>
              <a:t> Files (movies)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2D5F0-AD1D-474D-826C-7F7B868FDEDE}"/>
              </a:ext>
            </a:extLst>
          </p:cNvPr>
          <p:cNvSpPr txBox="1"/>
          <p:nvPr/>
        </p:nvSpPr>
        <p:spPr>
          <a:xfrm>
            <a:off x="2848859" y="2257626"/>
            <a:ext cx="1242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Usernane</a:t>
            </a:r>
            <a:endParaRPr lang="en-US" dirty="0"/>
          </a:p>
          <a:p>
            <a:r>
              <a:rPr lang="en-US" dirty="0" err="1"/>
              <a:t>ProxyBoxID</a:t>
            </a:r>
            <a:endParaRPr lang="en-US" dirty="0"/>
          </a:p>
          <a:p>
            <a:r>
              <a:rPr lang="en-US" dirty="0"/>
              <a:t>PWD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FE3A44-EAFD-8B4C-98F1-19C9E2117AF8}"/>
              </a:ext>
            </a:extLst>
          </p:cNvPr>
          <p:cNvGrpSpPr/>
          <p:nvPr/>
        </p:nvGrpSpPr>
        <p:grpSpPr>
          <a:xfrm>
            <a:off x="1577417" y="1594332"/>
            <a:ext cx="5797107" cy="3219499"/>
            <a:chOff x="1577417" y="1594332"/>
            <a:chExt cx="5797107" cy="321949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105FD1-228C-9A47-B90C-8D667D6D63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58765" y="3764543"/>
              <a:ext cx="3415759" cy="899383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BDE62F-E23A-3742-BF11-C88A95153680}"/>
                </a:ext>
              </a:extLst>
            </p:cNvPr>
            <p:cNvSpPr txBox="1"/>
            <p:nvPr/>
          </p:nvSpPr>
          <p:spPr>
            <a:xfrm rot="1011788">
              <a:off x="4641378" y="3787886"/>
              <a:ext cx="2529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encryted</a:t>
              </a:r>
              <a:r>
                <a:rPr lang="en-US" dirty="0"/>
                <a:t> frame packet&gt;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4AE3B5-E917-F045-B432-4AF02B39A8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88242" y="2186344"/>
              <a:ext cx="1138428" cy="1408194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B02E4F-E49B-3D43-B1BB-AF543BA1F1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8022" y="3412608"/>
              <a:ext cx="998648" cy="18193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62AFBC-FAA1-B943-9BD7-27E67DDD3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2946" y="3594538"/>
              <a:ext cx="923724" cy="1219293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CD4ACE-BAD0-B548-9C5B-977F116FFC68}"/>
                </a:ext>
              </a:extLst>
            </p:cNvPr>
            <p:cNvSpPr txBox="1"/>
            <p:nvPr/>
          </p:nvSpPr>
          <p:spPr>
            <a:xfrm>
              <a:off x="1577417" y="1594332"/>
              <a:ext cx="2245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&lt;plain frame packets&gt;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3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54A92-9C1D-8047-B7AC-E530C873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9"/>
            <a:ext cx="10515600" cy="1042986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52804-70CF-8541-9F22-4C5E97F9EA93}"/>
              </a:ext>
            </a:extLst>
          </p:cNvPr>
          <p:cNvSpPr/>
          <p:nvPr/>
        </p:nvSpPr>
        <p:spPr>
          <a:xfrm>
            <a:off x="838200" y="1744028"/>
            <a:ext cx="75628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PA#1 developed in 3 Stages:</a:t>
            </a:r>
            <a:br>
              <a:rPr lang="en-US" sz="2400" dirty="0"/>
            </a:br>
            <a:r>
              <a:rPr lang="en-US" sz="2400" dirty="0"/>
              <a:t>Step 1 (or STAGE 1)</a:t>
            </a:r>
            <a:br>
              <a:rPr lang="en-US" sz="2400" dirty="0"/>
            </a:br>
            <a:r>
              <a:rPr lang="en-US" sz="2400" dirty="0"/>
              <a:t>Initial Approach to a “simplified” version of SRTSP Protocol</a:t>
            </a:r>
            <a:br>
              <a:rPr lang="en-US" sz="2400" dirty="0"/>
            </a:br>
            <a:r>
              <a:rPr lang="en-US" sz="2400" b="1" dirty="0"/>
              <a:t>No Signaling Server, No SAPKDP Protocol, no Coins and no </a:t>
            </a:r>
            <a:r>
              <a:rPr lang="en-US" sz="2400" b="1" dirty="0" err="1"/>
              <a:t>PayPerView</a:t>
            </a:r>
            <a:r>
              <a:rPr lang="en-US" sz="2400" b="1" dirty="0"/>
              <a:t> </a:t>
            </a:r>
            <a:br>
              <a:rPr lang="en-US" sz="2400" dirty="0"/>
            </a:br>
            <a:r>
              <a:rPr lang="en-US" sz="2400" dirty="0"/>
              <a:t>					</a:t>
            </a:r>
            <a:br>
              <a:rPr lang="en-US" sz="2400" dirty="0"/>
            </a:br>
            <a:r>
              <a:rPr lang="en-US" sz="2400" dirty="0"/>
              <a:t> </a:t>
            </a:r>
          </a:p>
          <a:p>
            <a:r>
              <a:rPr lang="en-US" sz="2400" dirty="0"/>
              <a:t>Step 2 (or subsequent STAGE 2)</a:t>
            </a:r>
          </a:p>
          <a:p>
            <a:r>
              <a:rPr lang="en-US" sz="2400" dirty="0"/>
              <a:t>Signaling Server</a:t>
            </a:r>
          </a:p>
          <a:p>
            <a:r>
              <a:rPr lang="en-US" sz="2400" dirty="0"/>
              <a:t>SAPKDP</a:t>
            </a:r>
          </a:p>
          <a:p>
            <a:r>
              <a:rPr lang="en-US" sz="2400" dirty="0"/>
              <a:t>SRTSP </a:t>
            </a:r>
          </a:p>
          <a:p>
            <a:r>
              <a:rPr lang="en-US" sz="2400" dirty="0"/>
              <a:t>(SAPKDP and SRTSP Complete Integration and everything else)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1E8F21-07D8-C049-8A8F-54C3BD46DB2C}"/>
              </a:ext>
            </a:extLst>
          </p:cNvPr>
          <p:cNvSpPr/>
          <p:nvPr/>
        </p:nvSpPr>
        <p:spPr>
          <a:xfrm>
            <a:off x="9429749" y="1971675"/>
            <a:ext cx="17811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12/20 Points</a:t>
            </a:r>
          </a:p>
          <a:p>
            <a:r>
              <a:rPr lang="en-US" sz="2400" dirty="0"/>
              <a:t>~8-12 / OCT</a:t>
            </a:r>
          </a:p>
          <a:p>
            <a:r>
              <a:rPr lang="en-US" sz="2400" dirty="0"/>
              <a:t>(Prelim. Demos on LABs</a:t>
            </a:r>
          </a:p>
          <a:p>
            <a:r>
              <a:rPr lang="en-US" sz="2400" dirty="0"/>
              <a:t>15-17 / OCT)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AF0FE6-6922-104A-B740-5793A5BDD687}"/>
              </a:ext>
            </a:extLst>
          </p:cNvPr>
          <p:cNvSpPr/>
          <p:nvPr/>
        </p:nvSpPr>
        <p:spPr>
          <a:xfrm>
            <a:off x="9429748" y="4655493"/>
            <a:ext cx="1781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20/20 Points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51E2D-8AC5-1744-9E9D-0F9440960AC3}"/>
              </a:ext>
            </a:extLst>
          </p:cNvPr>
          <p:cNvSpPr txBox="1"/>
          <p:nvPr/>
        </p:nvSpPr>
        <p:spPr>
          <a:xfrm>
            <a:off x="8401050" y="809835"/>
            <a:ext cx="3184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  <a:cs typeface="Calibri" panose="020F0502020204030204" pitchFamily="34" charset="0"/>
              </a:rPr>
              <a:t>Ref. 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7B3E7-5CD2-EC4A-BD2B-4517A5F8112E}"/>
              </a:ext>
            </a:extLst>
          </p:cNvPr>
          <p:cNvSpPr/>
          <p:nvPr/>
        </p:nvSpPr>
        <p:spPr>
          <a:xfrm>
            <a:off x="9429747" y="5178859"/>
            <a:ext cx="21557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Delivery + Quiz: Ref: 24/NOV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821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B75B-5DA5-7147-96C0-33790059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805"/>
            <a:ext cx="10515600" cy="2545715"/>
          </a:xfrm>
        </p:spPr>
        <p:txBody>
          <a:bodyPr>
            <a:normAutofit/>
          </a:bodyPr>
          <a:lstStyle/>
          <a:p>
            <a:r>
              <a:rPr lang="en-US" dirty="0"/>
              <a:t>“Hands On”: Here you go: Stage 1 !</a:t>
            </a:r>
            <a:br>
              <a:rPr lang="en-US" dirty="0"/>
            </a:br>
            <a:r>
              <a:rPr lang="en-US" dirty="0"/>
              <a:t>(Simple SRTSP Version and simplified vision of the desired system)</a:t>
            </a:r>
          </a:p>
        </p:txBody>
      </p:sp>
    </p:spTree>
    <p:extLst>
      <p:ext uri="{BB962C8B-B14F-4D97-AF65-F5344CB8AC3E}">
        <p14:creationId xmlns:p14="http://schemas.microsoft.com/office/powerpoint/2010/main" val="3586174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4844-37F8-BA48-8AF9-6E0E9A7F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825"/>
            <a:ext cx="10515600" cy="1325563"/>
          </a:xfrm>
        </p:spPr>
        <p:txBody>
          <a:bodyPr/>
          <a:lstStyle/>
          <a:p>
            <a:r>
              <a:rPr lang="en-US" dirty="0"/>
              <a:t>STEP 1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10058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8A76-D8FD-1341-BA57-C492DBCB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step challenge (suggestion)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04B6-1993-AD44-8DE1-1DF1753C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01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Start with the SRTSP Protocol</a:t>
            </a:r>
          </a:p>
          <a:p>
            <a:r>
              <a:rPr lang="en-US" dirty="0"/>
              <a:t>A direct “step” forward to the provided material (Lab 3, Streaming and Materials)</a:t>
            </a:r>
          </a:p>
          <a:p>
            <a:pPr lvl="1"/>
            <a:r>
              <a:rPr lang="en-US" dirty="0"/>
              <a:t>You have Movies (.</a:t>
            </a:r>
            <a:r>
              <a:rPr lang="en-US" dirty="0" err="1"/>
              <a:t>dat</a:t>
            </a:r>
            <a:r>
              <a:rPr lang="en-US" dirty="0"/>
              <a:t>) and the initial (unsecure) </a:t>
            </a:r>
            <a:r>
              <a:rPr lang="en-US" dirty="0" err="1"/>
              <a:t>StreamingServer</a:t>
            </a:r>
            <a:r>
              <a:rPr lang="en-US" dirty="0"/>
              <a:t> and Proxy implementation</a:t>
            </a:r>
          </a:p>
          <a:p>
            <a:pPr lvl="1"/>
            <a:r>
              <a:rPr lang="en-US" dirty="0"/>
              <a:t>Ready to be used (</a:t>
            </a:r>
            <a:r>
              <a:rPr lang="en-US" dirty="0" err="1"/>
              <a:t>unsecurely</a:t>
            </a:r>
            <a:r>
              <a:rPr lang="en-US" dirty="0"/>
              <a:t>)!</a:t>
            </a:r>
          </a:p>
          <a:p>
            <a:r>
              <a:rPr lang="en-US" dirty="0"/>
              <a:t>You can develop the </a:t>
            </a:r>
            <a:r>
              <a:rPr lang="en-US" dirty="0" err="1"/>
              <a:t>ProxyBox</a:t>
            </a:r>
            <a:r>
              <a:rPr lang="en-US" dirty="0"/>
              <a:t> and </a:t>
            </a:r>
            <a:r>
              <a:rPr lang="en-US" dirty="0" err="1"/>
              <a:t>StreamingServer</a:t>
            </a:r>
            <a:r>
              <a:rPr lang="en-US" dirty="0"/>
              <a:t> extending the provided implementations</a:t>
            </a:r>
          </a:p>
          <a:p>
            <a:pPr lvl="1"/>
            <a:r>
              <a:rPr lang="en-US" dirty="0"/>
              <a:t>You have the base materials and of course the VLC tool</a:t>
            </a:r>
          </a:p>
          <a:p>
            <a:r>
              <a:rPr lang="en-US" dirty="0"/>
              <a:t>Can start by using “static” configurations</a:t>
            </a:r>
          </a:p>
          <a:p>
            <a:pPr lvl="1"/>
            <a:r>
              <a:rPr lang="en-US" dirty="0"/>
              <a:t>Configuration files manually installed in </a:t>
            </a:r>
            <a:r>
              <a:rPr lang="en-US" dirty="0" err="1"/>
              <a:t>ProxyBOX</a:t>
            </a:r>
            <a:r>
              <a:rPr lang="en-US" dirty="0"/>
              <a:t> and Streaming Server </a:t>
            </a:r>
          </a:p>
          <a:p>
            <a:r>
              <a:rPr lang="en-US" dirty="0"/>
              <a:t>The SRTSP for the streaming phase only requires Symmetric Crypto and MACs</a:t>
            </a:r>
          </a:p>
          <a:p>
            <a:pPr lvl="1"/>
            <a:r>
              <a:rPr lang="en-US" dirty="0"/>
              <a:t>BUT the USABLE CRYPROGRAPHY MUST BE CONFIGURABLE !!!!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Later on, the static configurations must be removed after the complete implementation of the SRTSP and SAPKDP protocols, as well as the Signaling Server </a:t>
            </a:r>
          </a:p>
        </p:txBody>
      </p:sp>
    </p:spTree>
    <p:extLst>
      <p:ext uri="{BB962C8B-B14F-4D97-AF65-F5344CB8AC3E}">
        <p14:creationId xmlns:p14="http://schemas.microsoft.com/office/powerpoint/2010/main" val="176007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240"/>
            <a:ext cx="11353800" cy="1325563"/>
          </a:xfrm>
        </p:spPr>
        <p:txBody>
          <a:bodyPr/>
          <a:lstStyle/>
          <a:p>
            <a:r>
              <a:rPr lang="en-US" dirty="0"/>
              <a:t>The “simplified” SRTSP Protocol for Real-Time Playing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74717" y="4198953"/>
            <a:ext cx="1371600" cy="1229757"/>
            <a:chOff x="10272005" y="4088524"/>
            <a:chExt cx="1371600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4088524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005" y="451720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709" y="458387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123" y="459339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963" y="45600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1667" y="451242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/>
          <p:nvPr/>
        </p:nvCxnSpPr>
        <p:spPr>
          <a:xfrm>
            <a:off x="8783257" y="4842406"/>
            <a:ext cx="84296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C7D40-2B06-B24F-86A5-E2ED1E64794F}"/>
              </a:ext>
            </a:extLst>
          </p:cNvPr>
          <p:cNvSpPr txBox="1"/>
          <p:nvPr/>
        </p:nvSpPr>
        <p:spPr>
          <a:xfrm>
            <a:off x="9521612" y="5506113"/>
            <a:ext cx="18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dat</a:t>
            </a:r>
            <a:r>
              <a:rPr lang="en-US" dirty="0"/>
              <a:t> Files (movies)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FE3A44-EAFD-8B4C-98F1-19C9E2117AF8}"/>
              </a:ext>
            </a:extLst>
          </p:cNvPr>
          <p:cNvGrpSpPr/>
          <p:nvPr/>
        </p:nvGrpSpPr>
        <p:grpSpPr>
          <a:xfrm>
            <a:off x="1577417" y="1594332"/>
            <a:ext cx="5797107" cy="3219499"/>
            <a:chOff x="1577417" y="1594332"/>
            <a:chExt cx="5797107" cy="321949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105FD1-228C-9A47-B90C-8D667D6D63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58765" y="3764543"/>
              <a:ext cx="3415759" cy="899383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BDE62F-E23A-3742-BF11-C88A95153680}"/>
                </a:ext>
              </a:extLst>
            </p:cNvPr>
            <p:cNvSpPr txBox="1"/>
            <p:nvPr/>
          </p:nvSpPr>
          <p:spPr>
            <a:xfrm rot="1011788">
              <a:off x="4444143" y="4212289"/>
              <a:ext cx="2529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encryted</a:t>
              </a:r>
              <a:r>
                <a:rPr lang="en-US" dirty="0"/>
                <a:t> frame packet&gt;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4AE3B5-E917-F045-B432-4AF02B39A8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88242" y="2186344"/>
              <a:ext cx="1138428" cy="1408194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B02E4F-E49B-3D43-B1BB-AF543BA1F1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8022" y="3412608"/>
              <a:ext cx="998648" cy="18193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62AFBC-FAA1-B943-9BD7-27E67DDD3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2946" y="3594538"/>
              <a:ext cx="923724" cy="1219293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CD4ACE-BAD0-B548-9C5B-977F116FFC68}"/>
                </a:ext>
              </a:extLst>
            </p:cNvPr>
            <p:cNvSpPr txBox="1"/>
            <p:nvPr/>
          </p:nvSpPr>
          <p:spPr>
            <a:xfrm>
              <a:off x="1577417" y="1594332"/>
              <a:ext cx="2245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&lt;plain frame packets&gt;</a:t>
              </a:r>
            </a:p>
          </p:txBody>
        </p:sp>
      </p:grpSp>
      <p:sp>
        <p:nvSpPr>
          <p:cNvPr id="33" name="Snip and Round Single Corner of Rectangle 32">
            <a:extLst>
              <a:ext uri="{FF2B5EF4-FFF2-40B4-BE49-F238E27FC236}">
                <a16:creationId xmlns:a16="http://schemas.microsoft.com/office/drawing/2014/main" id="{2BB359D2-3D16-3143-9BE5-C23D0CA19282}"/>
              </a:ext>
            </a:extLst>
          </p:cNvPr>
          <p:cNvSpPr/>
          <p:nvPr/>
        </p:nvSpPr>
        <p:spPr>
          <a:xfrm>
            <a:off x="5666644" y="1729290"/>
            <a:ext cx="1138427" cy="1325563"/>
          </a:xfrm>
          <a:prstGeom prst="snip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98421-7E4B-384F-B358-3B3ABB9783D1}"/>
              </a:ext>
            </a:extLst>
          </p:cNvPr>
          <p:cNvSpPr txBox="1"/>
          <p:nvPr/>
        </p:nvSpPr>
        <p:spPr>
          <a:xfrm>
            <a:off x="5493218" y="1106006"/>
            <a:ext cx="148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CIpherMovies</a:t>
            </a:r>
            <a:endParaRPr lang="en-US" dirty="0"/>
          </a:p>
          <a:p>
            <a:r>
              <a:rPr lang="en-US" dirty="0"/>
              <a:t>Config File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84A5138-EB4F-444B-9427-2067EE9B5ABB}"/>
              </a:ext>
            </a:extLst>
          </p:cNvPr>
          <p:cNvCxnSpPr>
            <a:cxnSpLocks/>
            <a:endCxn id="44" idx="2"/>
          </p:cNvCxnSpPr>
          <p:nvPr/>
        </p:nvCxnSpPr>
        <p:spPr>
          <a:xfrm rot="16200000" flipH="1">
            <a:off x="5546799" y="3985834"/>
            <a:ext cx="3408102" cy="647874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007D257D-E1C2-094B-9E40-43E93B543629}"/>
              </a:ext>
            </a:extLst>
          </p:cNvPr>
          <p:cNvCxnSpPr>
            <a:cxnSpLocks/>
          </p:cNvCxnSpPr>
          <p:nvPr/>
        </p:nvCxnSpPr>
        <p:spPr>
          <a:xfrm rot="5400000">
            <a:off x="3750478" y="2804556"/>
            <a:ext cx="2034175" cy="150461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D32CB0-17C5-1346-8588-1CDBB57BF998}"/>
              </a:ext>
            </a:extLst>
          </p:cNvPr>
          <p:cNvSpPr txBox="1"/>
          <p:nvPr/>
        </p:nvSpPr>
        <p:spPr>
          <a:xfrm>
            <a:off x="6931120" y="2917246"/>
            <a:ext cx="1171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  <a:p>
            <a:r>
              <a:rPr lang="en-US" dirty="0" err="1"/>
              <a:t>Instalation</a:t>
            </a:r>
            <a:endParaRPr lang="en-US" dirty="0"/>
          </a:p>
          <a:p>
            <a:r>
              <a:rPr lang="en-US" dirty="0"/>
              <a:t>(setup)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239B66-AB58-CE46-91DB-367231F62929}"/>
              </a:ext>
            </a:extLst>
          </p:cNvPr>
          <p:cNvSpPr txBox="1"/>
          <p:nvPr/>
        </p:nvSpPr>
        <p:spPr>
          <a:xfrm>
            <a:off x="3996483" y="2447494"/>
            <a:ext cx="1223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(setup)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CBEF2E-5218-D24A-A996-98AE1F9B79C9}"/>
              </a:ext>
            </a:extLst>
          </p:cNvPr>
          <p:cNvSpPr txBox="1"/>
          <p:nvPr/>
        </p:nvSpPr>
        <p:spPr>
          <a:xfrm>
            <a:off x="6883451" y="1481424"/>
            <a:ext cx="2146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between the</a:t>
            </a:r>
          </a:p>
          <a:p>
            <a:r>
              <a:rPr lang="en-US" dirty="0" err="1"/>
              <a:t>StreamingServer</a:t>
            </a:r>
            <a:r>
              <a:rPr lang="en-US" dirty="0"/>
              <a:t> and</a:t>
            </a:r>
          </a:p>
          <a:p>
            <a:r>
              <a:rPr lang="en-US" dirty="0"/>
              <a:t>The </a:t>
            </a:r>
            <a:r>
              <a:rPr lang="en-US" dirty="0" err="1"/>
              <a:t>ProxyBox</a:t>
            </a:r>
            <a:endParaRPr lang="en-US" dirty="0"/>
          </a:p>
        </p:txBody>
      </p:sp>
      <p:sp>
        <p:nvSpPr>
          <p:cNvPr id="43" name="Snip and Round Single Corner of Rectangle 42">
            <a:extLst>
              <a:ext uri="{FF2B5EF4-FFF2-40B4-BE49-F238E27FC236}">
                <a16:creationId xmlns:a16="http://schemas.microsoft.com/office/drawing/2014/main" id="{A2E6470F-A1FB-C245-B53A-CEFFDCE73535}"/>
              </a:ext>
            </a:extLst>
          </p:cNvPr>
          <p:cNvSpPr/>
          <p:nvPr/>
        </p:nvSpPr>
        <p:spPr>
          <a:xfrm>
            <a:off x="3502957" y="4583287"/>
            <a:ext cx="527359" cy="646085"/>
          </a:xfrm>
          <a:prstGeom prst="snip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nip and Round Single Corner of Rectangle 43">
            <a:extLst>
              <a:ext uri="{FF2B5EF4-FFF2-40B4-BE49-F238E27FC236}">
                <a16:creationId xmlns:a16="http://schemas.microsoft.com/office/drawing/2014/main" id="{15289C69-A74F-EE45-A32C-19398BC71821}"/>
              </a:ext>
            </a:extLst>
          </p:cNvPr>
          <p:cNvSpPr/>
          <p:nvPr/>
        </p:nvSpPr>
        <p:spPr>
          <a:xfrm>
            <a:off x="7574787" y="5690779"/>
            <a:ext cx="527359" cy="646085"/>
          </a:xfrm>
          <a:prstGeom prst="snip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Snip and Round Single Corner of Rectangle 44">
            <a:extLst>
              <a:ext uri="{FF2B5EF4-FFF2-40B4-BE49-F238E27FC236}">
                <a16:creationId xmlns:a16="http://schemas.microsoft.com/office/drawing/2014/main" id="{9BFAB3E1-4465-6545-A100-C6B74F9B9956}"/>
              </a:ext>
            </a:extLst>
          </p:cNvPr>
          <p:cNvSpPr/>
          <p:nvPr/>
        </p:nvSpPr>
        <p:spPr>
          <a:xfrm>
            <a:off x="2842246" y="4573951"/>
            <a:ext cx="527359" cy="646085"/>
          </a:xfrm>
          <a:prstGeom prst="snip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1EA43-F64F-5A47-98B8-C20BB0C99982}"/>
              </a:ext>
            </a:extLst>
          </p:cNvPr>
          <p:cNvSpPr txBox="1"/>
          <p:nvPr/>
        </p:nvSpPr>
        <p:spPr>
          <a:xfrm>
            <a:off x="2167160" y="5480474"/>
            <a:ext cx="240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Endpoints</a:t>
            </a:r>
          </a:p>
          <a:p>
            <a:r>
              <a:rPr lang="en-US" dirty="0"/>
              <a:t>&lt;IP, port&gt;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57730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loud 45">
            <a:extLst>
              <a:ext uri="{FF2B5EF4-FFF2-40B4-BE49-F238E27FC236}">
                <a16:creationId xmlns:a16="http://schemas.microsoft.com/office/drawing/2014/main" id="{790B12B6-45A1-C142-9F29-4DA46973531E}"/>
              </a:ext>
            </a:extLst>
          </p:cNvPr>
          <p:cNvSpPr/>
          <p:nvPr/>
        </p:nvSpPr>
        <p:spPr>
          <a:xfrm>
            <a:off x="6526010" y="1357029"/>
            <a:ext cx="5734465" cy="4787689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50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761E570-4807-3048-8722-DA4967167619}"/>
              </a:ext>
            </a:extLst>
          </p:cNvPr>
          <p:cNvSpPr/>
          <p:nvPr/>
        </p:nvSpPr>
        <p:spPr>
          <a:xfrm>
            <a:off x="3726566" y="1357029"/>
            <a:ext cx="3678342" cy="49871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48" y="164697"/>
            <a:ext cx="10515600" cy="1325563"/>
          </a:xfrm>
        </p:spPr>
        <p:txBody>
          <a:bodyPr/>
          <a:lstStyle/>
          <a:p>
            <a:r>
              <a:rPr lang="en-US" dirty="0"/>
              <a:t>System Model: </a:t>
            </a:r>
            <a:br>
              <a:rPr lang="en-US" dirty="0"/>
            </a:br>
            <a:r>
              <a:rPr lang="en-US" dirty="0"/>
              <a:t>Functional Architecture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DD52B7D1-AC62-1345-9A64-6091CA0FC113}"/>
              </a:ext>
            </a:extLst>
          </p:cNvPr>
          <p:cNvSpPr/>
          <p:nvPr/>
        </p:nvSpPr>
        <p:spPr>
          <a:xfrm>
            <a:off x="7284690" y="2447428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D27CA-3387-8C4B-968A-A550C52F3B70}"/>
              </a:ext>
            </a:extLst>
          </p:cNvPr>
          <p:cNvSpPr txBox="1"/>
          <p:nvPr/>
        </p:nvSpPr>
        <p:spPr>
          <a:xfrm>
            <a:off x="7486339" y="273085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Signaling 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59" name="Magnetic Disk 58">
            <a:extLst>
              <a:ext uri="{FF2B5EF4-FFF2-40B4-BE49-F238E27FC236}">
                <a16:creationId xmlns:a16="http://schemas.microsoft.com/office/drawing/2014/main" id="{8D2DDF80-7A26-7543-ADD3-79E98861D85B}"/>
              </a:ext>
            </a:extLst>
          </p:cNvPr>
          <p:cNvSpPr/>
          <p:nvPr/>
        </p:nvSpPr>
        <p:spPr>
          <a:xfrm>
            <a:off x="9671187" y="915864"/>
            <a:ext cx="1371600" cy="145837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Magnetic Disk 59">
            <a:extLst>
              <a:ext uri="{FF2B5EF4-FFF2-40B4-BE49-F238E27FC236}">
                <a16:creationId xmlns:a16="http://schemas.microsoft.com/office/drawing/2014/main" id="{7313D704-438A-0E40-B74F-0BD98A49DD11}"/>
              </a:ext>
            </a:extLst>
          </p:cNvPr>
          <p:cNvSpPr/>
          <p:nvPr/>
        </p:nvSpPr>
        <p:spPr>
          <a:xfrm>
            <a:off x="9700515" y="2450437"/>
            <a:ext cx="1371600" cy="145837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74717" y="4198953"/>
            <a:ext cx="1371600" cy="1229757"/>
            <a:chOff x="10272005" y="4088524"/>
            <a:chExt cx="1371600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4088524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005" y="451720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709" y="458387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123" y="459339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963" y="45600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1667" y="451242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1CAA2C3-4728-F940-B798-C4CCE2D6ADAC}"/>
              </a:ext>
            </a:extLst>
          </p:cNvPr>
          <p:cNvSpPr txBox="1"/>
          <p:nvPr/>
        </p:nvSpPr>
        <p:spPr>
          <a:xfrm>
            <a:off x="9693376" y="1411623"/>
            <a:ext cx="124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</a:t>
            </a:r>
          </a:p>
          <a:p>
            <a:r>
              <a:rPr lang="en-US" dirty="0"/>
              <a:t>Users &amp; </a:t>
            </a:r>
          </a:p>
          <a:p>
            <a:r>
              <a:rPr lang="en-US" dirty="0" err="1"/>
              <a:t>ProxyBoxes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E505D2-129F-074D-AF0F-82C201738794}"/>
              </a:ext>
            </a:extLst>
          </p:cNvPr>
          <p:cNvSpPr txBox="1"/>
          <p:nvPr/>
        </p:nvSpPr>
        <p:spPr>
          <a:xfrm>
            <a:off x="9744130" y="2856196"/>
            <a:ext cx="1341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Associations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/>
          <p:nvPr/>
        </p:nvCxnSpPr>
        <p:spPr>
          <a:xfrm>
            <a:off x="8783257" y="4842406"/>
            <a:ext cx="84296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72A8A1-2DE4-364C-ABEF-98D830A60030}"/>
              </a:ext>
            </a:extLst>
          </p:cNvPr>
          <p:cNvCxnSpPr>
            <a:cxnSpLocks/>
          </p:cNvCxnSpPr>
          <p:nvPr/>
        </p:nvCxnSpPr>
        <p:spPr>
          <a:xfrm flipV="1">
            <a:off x="8665414" y="2039578"/>
            <a:ext cx="960806" cy="1014442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34D469-B658-E148-AB0E-CA356A9C943F}"/>
              </a:ext>
            </a:extLst>
          </p:cNvPr>
          <p:cNvCxnSpPr>
            <a:cxnSpLocks/>
          </p:cNvCxnSpPr>
          <p:nvPr/>
        </p:nvCxnSpPr>
        <p:spPr>
          <a:xfrm>
            <a:off x="8665414" y="3187489"/>
            <a:ext cx="1004421" cy="342784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4B7BEB5-9A47-AB4A-8325-08D1DA378558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688242" y="2186344"/>
            <a:ext cx="1138428" cy="1408194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91FA6D-01FE-7C4C-BD18-F2C0330BFC21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828022" y="3412608"/>
            <a:ext cx="998648" cy="18193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A689047-9CFA-9445-81A6-715C38485BD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902946" y="3594538"/>
            <a:ext cx="923724" cy="1219293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C7048D8-5794-4142-BB9F-A05E47DF5814}"/>
              </a:ext>
            </a:extLst>
          </p:cNvPr>
          <p:cNvCxnSpPr>
            <a:cxnSpLocks/>
          </p:cNvCxnSpPr>
          <p:nvPr/>
        </p:nvCxnSpPr>
        <p:spPr>
          <a:xfrm flipH="1" flipV="1">
            <a:off x="3700464" y="3908810"/>
            <a:ext cx="3770852" cy="93359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9C9201-F0F9-F948-8236-84BE3B894384}"/>
              </a:ext>
            </a:extLst>
          </p:cNvPr>
          <p:cNvCxnSpPr>
            <a:cxnSpLocks/>
          </p:cNvCxnSpPr>
          <p:nvPr/>
        </p:nvCxnSpPr>
        <p:spPr>
          <a:xfrm>
            <a:off x="3856107" y="3774369"/>
            <a:ext cx="3634483" cy="853263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BCA1AE-EF79-E04B-B22D-3D0B13330AA5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341BAFC-2F88-A245-A58C-E7FF15EE4139}"/>
              </a:ext>
            </a:extLst>
          </p:cNvPr>
          <p:cNvSpPr txBox="1"/>
          <p:nvPr/>
        </p:nvSpPr>
        <p:spPr>
          <a:xfrm rot="21063349">
            <a:off x="4223620" y="2753981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SAPKDP PROTOCOL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EF17F4-E153-8444-BF6C-59C5FC2DFBCA}"/>
              </a:ext>
            </a:extLst>
          </p:cNvPr>
          <p:cNvSpPr txBox="1"/>
          <p:nvPr/>
        </p:nvSpPr>
        <p:spPr>
          <a:xfrm rot="765813">
            <a:off x="4660873" y="3739368"/>
            <a:ext cx="1973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SRTSP </a:t>
            </a:r>
            <a:r>
              <a:rPr lang="en-US" sz="2400" b="1" dirty="0" err="1"/>
              <a:t>Protool</a:t>
            </a:r>
            <a:endParaRPr 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2271AF-6153-0549-A7EA-AB0534E80713}"/>
              </a:ext>
            </a:extLst>
          </p:cNvPr>
          <p:cNvSpPr txBox="1"/>
          <p:nvPr/>
        </p:nvSpPr>
        <p:spPr>
          <a:xfrm>
            <a:off x="2324261" y="227831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PWD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5E27470B-9939-D342-9853-9961AB5F95FD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2790087" y="2750246"/>
            <a:ext cx="512913" cy="307714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B205EDE-DA76-1C4A-8C15-5C972F210AD3}"/>
              </a:ext>
            </a:extLst>
          </p:cNvPr>
          <p:cNvSpPr/>
          <p:nvPr/>
        </p:nvSpPr>
        <p:spPr>
          <a:xfrm>
            <a:off x="7119002" y="713282"/>
            <a:ext cx="4449502" cy="532733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EE4E97-3418-A745-8280-956D84449311}"/>
              </a:ext>
            </a:extLst>
          </p:cNvPr>
          <p:cNvSpPr txBox="1"/>
          <p:nvPr/>
        </p:nvSpPr>
        <p:spPr>
          <a:xfrm>
            <a:off x="201890" y="6115640"/>
            <a:ext cx="3867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TRUSTED COMPUTING ENVIRONMENT</a:t>
            </a:r>
          </a:p>
          <a:p>
            <a:r>
              <a:rPr lang="en-US" b="1" dirty="0"/>
              <a:t>and TRUSTED PRIVATE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227919-9974-524D-A6F3-ECAD8FFC1D32}"/>
              </a:ext>
            </a:extLst>
          </p:cNvPr>
          <p:cNvSpPr txBox="1"/>
          <p:nvPr/>
        </p:nvSpPr>
        <p:spPr>
          <a:xfrm>
            <a:off x="7512825" y="6067691"/>
            <a:ext cx="3867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TRUSTED COMPUTING ENVIRONMENT</a:t>
            </a:r>
          </a:p>
          <a:p>
            <a:r>
              <a:rPr lang="en-US" b="1" dirty="0"/>
              <a:t>and TRUSTED PRIVATE NETWORK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429E01-3A3E-B94B-895B-30789F7EDBBA}"/>
              </a:ext>
            </a:extLst>
          </p:cNvPr>
          <p:cNvSpPr txBox="1"/>
          <p:nvPr/>
        </p:nvSpPr>
        <p:spPr>
          <a:xfrm>
            <a:off x="554003" y="4055393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Private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A60C5D-93E7-A140-A56A-6F9C444C7F6F}"/>
              </a:ext>
            </a:extLst>
          </p:cNvPr>
          <p:cNvSpPr txBox="1"/>
          <p:nvPr/>
        </p:nvSpPr>
        <p:spPr>
          <a:xfrm>
            <a:off x="776068" y="5671289"/>
            <a:ext cx="234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PRIVTE ADDRESSING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F4A134C-A65F-4341-A7E7-7CEBEDCC43D7}"/>
              </a:ext>
            </a:extLst>
          </p:cNvPr>
          <p:cNvSpPr/>
          <p:nvPr/>
        </p:nvSpPr>
        <p:spPr>
          <a:xfrm>
            <a:off x="450284" y="1499808"/>
            <a:ext cx="3360856" cy="464491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38EE102-54F0-B044-B487-77258748D4B7}"/>
              </a:ext>
            </a:extLst>
          </p:cNvPr>
          <p:cNvSpPr txBox="1"/>
          <p:nvPr/>
        </p:nvSpPr>
        <p:spPr>
          <a:xfrm>
            <a:off x="4845533" y="4859912"/>
            <a:ext cx="1287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  <a:p>
            <a:r>
              <a:rPr lang="en-US" dirty="0"/>
              <a:t>(Public</a:t>
            </a:r>
          </a:p>
          <a:p>
            <a:r>
              <a:rPr lang="en-US" dirty="0"/>
              <a:t>Addressing)</a:t>
            </a:r>
          </a:p>
        </p:txBody>
      </p:sp>
    </p:spTree>
    <p:extLst>
      <p:ext uri="{BB962C8B-B14F-4D97-AF65-F5344CB8AC3E}">
        <p14:creationId xmlns:p14="http://schemas.microsoft.com/office/powerpoint/2010/main" val="305537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80EDC-6996-B144-B8CC-FCE4165A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Initial static configuration for the SRTSP Protocol and its implementation in the Streaming Server and in the </a:t>
            </a:r>
            <a:r>
              <a:rPr lang="en-US" dirty="0" err="1"/>
              <a:t>ProxyBox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5230D2-7E0E-604A-94C3-01D7D3391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2215"/>
            <a:ext cx="10226040" cy="4351338"/>
          </a:xfrm>
        </p:spPr>
        <p:txBody>
          <a:bodyPr>
            <a:normAutofit/>
          </a:bodyPr>
          <a:lstStyle/>
          <a:p>
            <a:r>
              <a:rPr lang="en-US" dirty="0"/>
              <a:t>Can choose any valid “static” configurations</a:t>
            </a:r>
          </a:p>
          <a:p>
            <a:pPr lvl="1"/>
            <a:r>
              <a:rPr lang="en-US" dirty="0"/>
              <a:t>CRYPTOGRAPHICALLY CONFIGURABLE !!!!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Later on (Next Steps), this file will be not shared between the Streaming Serve and the </a:t>
            </a:r>
            <a:r>
              <a:rPr lang="en-US" dirty="0" err="1"/>
              <a:t>ProxyBox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The setup will be dynamic after the complete implementation of the SRTSP and SAPKDP protocols, as well as the Signaling Server </a:t>
            </a:r>
          </a:p>
        </p:txBody>
      </p:sp>
    </p:spTree>
    <p:extLst>
      <p:ext uri="{BB962C8B-B14F-4D97-AF65-F5344CB8AC3E}">
        <p14:creationId xmlns:p14="http://schemas.microsoft.com/office/powerpoint/2010/main" val="435520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E2E2E7-D76F-544F-8DFB-C46DDCA87262}"/>
              </a:ext>
            </a:extLst>
          </p:cNvPr>
          <p:cNvSpPr/>
          <p:nvPr/>
        </p:nvSpPr>
        <p:spPr>
          <a:xfrm>
            <a:off x="3284220" y="3703320"/>
            <a:ext cx="7650480" cy="792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06F54-9533-C046-AFE5-F1247904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Simplified version of SRTSP and SRTSP encapsulation over UDP and Datagram Packets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B3ECD-5E20-CB4B-8757-DAC1392DCE58}"/>
              </a:ext>
            </a:extLst>
          </p:cNvPr>
          <p:cNvSpPr/>
          <p:nvPr/>
        </p:nvSpPr>
        <p:spPr>
          <a:xfrm>
            <a:off x="838200" y="5212080"/>
            <a:ext cx="10134600" cy="792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1C87CD-4B6E-004D-9740-25B2BA1902C3}"/>
              </a:ext>
            </a:extLst>
          </p:cNvPr>
          <p:cNvSpPr/>
          <p:nvPr/>
        </p:nvSpPr>
        <p:spPr>
          <a:xfrm>
            <a:off x="990600" y="5364480"/>
            <a:ext cx="22936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UDP Header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7D4CBB-AAAA-8C45-8C39-6A22FB3E56D2}"/>
              </a:ext>
            </a:extLst>
          </p:cNvPr>
          <p:cNvSpPr/>
          <p:nvPr/>
        </p:nvSpPr>
        <p:spPr>
          <a:xfrm>
            <a:off x="3284220" y="5364480"/>
            <a:ext cx="76200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UDP Payload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6B1D6-E0EE-3F49-89DE-68C66639DCB9}"/>
              </a:ext>
            </a:extLst>
          </p:cNvPr>
          <p:cNvSpPr/>
          <p:nvPr/>
        </p:nvSpPr>
        <p:spPr>
          <a:xfrm>
            <a:off x="3406140" y="3886200"/>
            <a:ext cx="1676400" cy="609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SRTSP Header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5F452-7393-7546-B44E-29A7D50BA116}"/>
              </a:ext>
            </a:extLst>
          </p:cNvPr>
          <p:cNvSpPr/>
          <p:nvPr/>
        </p:nvSpPr>
        <p:spPr>
          <a:xfrm>
            <a:off x="5082542" y="3886201"/>
            <a:ext cx="4107178" cy="585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SRTSP protected FFMPEG Frame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1337E0-4D33-4E4A-B673-18AE209F6D48}"/>
              </a:ext>
            </a:extLst>
          </p:cNvPr>
          <p:cNvSpPr/>
          <p:nvPr/>
        </p:nvSpPr>
        <p:spPr>
          <a:xfrm>
            <a:off x="9189720" y="3886200"/>
            <a:ext cx="1676400" cy="585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 Integrity Check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AE9E1E-9693-CD41-85B0-DED0DEE0B8A1}"/>
              </a:ext>
            </a:extLst>
          </p:cNvPr>
          <p:cNvCxnSpPr>
            <a:cxnSpLocks/>
          </p:cNvCxnSpPr>
          <p:nvPr/>
        </p:nvCxnSpPr>
        <p:spPr>
          <a:xfrm>
            <a:off x="5082540" y="3657600"/>
            <a:ext cx="4107180" cy="0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F2C8F9-4450-9141-8814-2AF0AB795418}"/>
              </a:ext>
            </a:extLst>
          </p:cNvPr>
          <p:cNvCxnSpPr>
            <a:cxnSpLocks/>
          </p:cNvCxnSpPr>
          <p:nvPr/>
        </p:nvCxnSpPr>
        <p:spPr>
          <a:xfrm>
            <a:off x="9227820" y="3657600"/>
            <a:ext cx="1744980" cy="0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C6B26F-A1F1-5045-ADAC-72E9A0F6497E}"/>
              </a:ext>
            </a:extLst>
          </p:cNvPr>
          <p:cNvSpPr txBox="1"/>
          <p:nvPr/>
        </p:nvSpPr>
        <p:spPr>
          <a:xfrm>
            <a:off x="5572579" y="3245167"/>
            <a:ext cx="311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Encrypted Frame (variable size)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EDAA4-C9D2-4348-8A80-05FE111088B5}"/>
              </a:ext>
            </a:extLst>
          </p:cNvPr>
          <p:cNvSpPr txBox="1"/>
          <p:nvPr/>
        </p:nvSpPr>
        <p:spPr>
          <a:xfrm>
            <a:off x="9113822" y="3260407"/>
            <a:ext cx="197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 (variable size)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EA2118-20CF-C241-8EFF-0AB5EF21D9C4}"/>
              </a:ext>
            </a:extLst>
          </p:cNvPr>
          <p:cNvCxnSpPr>
            <a:cxnSpLocks/>
          </p:cNvCxnSpPr>
          <p:nvPr/>
        </p:nvCxnSpPr>
        <p:spPr>
          <a:xfrm>
            <a:off x="3284220" y="4602480"/>
            <a:ext cx="0" cy="56388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370969-A393-BD43-A8CC-8165A7241EF8}"/>
              </a:ext>
            </a:extLst>
          </p:cNvPr>
          <p:cNvCxnSpPr>
            <a:cxnSpLocks/>
          </p:cNvCxnSpPr>
          <p:nvPr/>
        </p:nvCxnSpPr>
        <p:spPr>
          <a:xfrm>
            <a:off x="10957560" y="4587240"/>
            <a:ext cx="0" cy="56388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C35EB2-6BE9-A94F-87C7-D9FF74A56E02}"/>
              </a:ext>
            </a:extLst>
          </p:cNvPr>
          <p:cNvSpPr txBox="1"/>
          <p:nvPr/>
        </p:nvSpPr>
        <p:spPr>
          <a:xfrm>
            <a:off x="838200" y="1689052"/>
            <a:ext cx="9682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SRTSP Header contains:</a:t>
            </a:r>
          </a:p>
          <a:p>
            <a:r>
              <a:rPr lang="en-US" dirty="0"/>
              <a:t>4 bits: contains the version id of the Simplified SRTSP protocol: 0001</a:t>
            </a:r>
          </a:p>
          <a:p>
            <a:r>
              <a:rPr lang="en-US" dirty="0"/>
              <a:t>4 bits: contains an indication that the setup is manual: 0000 means manual configuration of endpoints</a:t>
            </a:r>
          </a:p>
          <a:p>
            <a:r>
              <a:rPr lang="en-US" dirty="0"/>
              <a:t>16 bits: integer, contains the size in bytes of the encapsulated encrypted frame </a:t>
            </a:r>
          </a:p>
        </p:txBody>
      </p:sp>
    </p:spTree>
    <p:extLst>
      <p:ext uri="{BB962C8B-B14F-4D97-AF65-F5344CB8AC3E}">
        <p14:creationId xmlns:p14="http://schemas.microsoft.com/office/powerpoint/2010/main" val="1857229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5A21-3333-5740-91FD-ED892011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this week !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F88F7-96FE-8040-A5CD-FF34172F4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74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Try to address the first proposed challenge (STEP 1) for he SRTSP</a:t>
            </a:r>
          </a:p>
          <a:p>
            <a:r>
              <a:rPr lang="en-US" dirty="0"/>
              <a:t>You only need to start form the materials you already have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StreamingServer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Proxy</a:t>
            </a:r>
          </a:p>
          <a:p>
            <a:r>
              <a:rPr lang="en-US" dirty="0"/>
              <a:t>Try to avoid complexity in the base </a:t>
            </a:r>
            <a:r>
              <a:rPr lang="en-US" dirty="0" err="1"/>
              <a:t>StreamingServer</a:t>
            </a:r>
            <a:r>
              <a:rPr lang="en-US" dirty="0"/>
              <a:t> and Proxy</a:t>
            </a:r>
          </a:p>
          <a:p>
            <a:pPr lvl="1"/>
            <a:r>
              <a:rPr lang="en-US" dirty="0"/>
              <a:t>You must implement with a modular approach !</a:t>
            </a:r>
          </a:p>
          <a:p>
            <a:pPr lvl="1"/>
            <a:r>
              <a:rPr lang="en-US" dirty="0"/>
              <a:t>Extend the </a:t>
            </a:r>
            <a:r>
              <a:rPr lang="en-US" dirty="0" err="1"/>
              <a:t>DatagramSocket</a:t>
            </a:r>
            <a:r>
              <a:rPr lang="en-US" dirty="0"/>
              <a:t> or  Datagram Packet Classes </a:t>
            </a:r>
          </a:p>
          <a:p>
            <a:pPr lvl="1"/>
            <a:r>
              <a:rPr lang="en-US" dirty="0"/>
              <a:t>Ex:   </a:t>
            </a:r>
            <a:r>
              <a:rPr lang="en-US" dirty="0" err="1"/>
              <a:t>MySRTSPDatagramSocket</a:t>
            </a:r>
            <a:r>
              <a:rPr lang="en-US" dirty="0"/>
              <a:t> ….. </a:t>
            </a:r>
            <a:r>
              <a:rPr lang="en-US" dirty="0" err="1"/>
              <a:t>MySRTSPDatagramPacket</a:t>
            </a:r>
            <a:endParaRPr lang="en-US" dirty="0"/>
          </a:p>
          <a:p>
            <a:pPr lvl="1"/>
            <a:r>
              <a:rPr lang="en-US" dirty="0"/>
              <a:t>The minimum number of lines changed in the </a:t>
            </a:r>
            <a:r>
              <a:rPr lang="en-US" dirty="0" err="1"/>
              <a:t>StreamingServer</a:t>
            </a:r>
            <a:r>
              <a:rPr lang="en-US" dirty="0"/>
              <a:t> and Proxy Class, the better and more </a:t>
            </a:r>
            <a:r>
              <a:rPr lang="en-US" dirty="0" err="1"/>
              <a:t>moduar</a:t>
            </a:r>
            <a:r>
              <a:rPr lang="en-US" dirty="0"/>
              <a:t> will be you first solution</a:t>
            </a:r>
          </a:p>
          <a:p>
            <a:pPr lvl="1"/>
            <a:r>
              <a:rPr lang="en-US" dirty="0"/>
              <a:t>VERY IMPORTANT FOR THE NEXT PHASE 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89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5A21-3333-5740-91FD-ED892011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57181"/>
            <a:ext cx="11620500" cy="1325563"/>
          </a:xfrm>
        </p:spPr>
        <p:txBody>
          <a:bodyPr/>
          <a:lstStyle/>
          <a:p>
            <a:r>
              <a:rPr lang="en-US" dirty="0"/>
              <a:t>For this week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F88F7-96FE-8040-A5CD-FF34172F4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74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Try to avoid complexity in the base </a:t>
            </a:r>
            <a:r>
              <a:rPr lang="en-US" dirty="0" err="1"/>
              <a:t>StreamingServer</a:t>
            </a:r>
            <a:r>
              <a:rPr lang="en-US" dirty="0"/>
              <a:t> and Proxy</a:t>
            </a:r>
          </a:p>
          <a:p>
            <a:pPr lvl="1"/>
            <a:r>
              <a:rPr lang="en-US" dirty="0"/>
              <a:t>You must implement with a modular approach !</a:t>
            </a:r>
          </a:p>
          <a:p>
            <a:pPr lvl="1"/>
            <a:r>
              <a:rPr lang="en-US" dirty="0"/>
              <a:t>Extend the </a:t>
            </a:r>
            <a:r>
              <a:rPr lang="en-US" dirty="0" err="1"/>
              <a:t>DatagramSocket</a:t>
            </a:r>
            <a:r>
              <a:rPr lang="en-US" dirty="0"/>
              <a:t> or  Datagram Packet Classes </a:t>
            </a:r>
          </a:p>
          <a:p>
            <a:pPr lvl="1"/>
            <a:r>
              <a:rPr lang="en-US" dirty="0"/>
              <a:t>Ex:   </a:t>
            </a:r>
            <a:r>
              <a:rPr lang="en-US" dirty="0" err="1"/>
              <a:t>MySRTSPDatagramSocket</a:t>
            </a:r>
            <a:r>
              <a:rPr lang="en-US" dirty="0"/>
              <a:t> ….. </a:t>
            </a:r>
            <a:r>
              <a:rPr lang="en-US" dirty="0" err="1"/>
              <a:t>MySRTSPDatagramPacket</a:t>
            </a:r>
            <a:endParaRPr lang="en-US" dirty="0"/>
          </a:p>
          <a:p>
            <a:pPr lvl="1"/>
            <a:r>
              <a:rPr lang="en-US" dirty="0"/>
              <a:t>The minimum number of lines changed in the </a:t>
            </a:r>
            <a:r>
              <a:rPr lang="en-US" dirty="0" err="1"/>
              <a:t>StreamingServer</a:t>
            </a:r>
            <a:r>
              <a:rPr lang="en-US" dirty="0"/>
              <a:t> and Proxy Class, the better and more </a:t>
            </a:r>
            <a:r>
              <a:rPr lang="en-US" dirty="0" err="1"/>
              <a:t>moduar</a:t>
            </a:r>
            <a:r>
              <a:rPr lang="en-US" dirty="0"/>
              <a:t> will be you first solution</a:t>
            </a:r>
          </a:p>
          <a:p>
            <a:pPr lvl="1"/>
            <a:r>
              <a:rPr lang="en-US" dirty="0"/>
              <a:t>VERY IMPORTANT FOR THE NEXT PHASE !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LoC do you have in your Secure Proxy and Secure Stream Server implementation ?   +/- 10% diff max. comparing w/ the original code ?</a:t>
            </a:r>
          </a:p>
          <a:p>
            <a:pPr marL="0" indent="0">
              <a:buNone/>
            </a:pPr>
            <a:r>
              <a:rPr lang="en-US" dirty="0"/>
              <a:t>Is your configuration neutral ? Can we use any </a:t>
            </a:r>
            <a:r>
              <a:rPr lang="en-US" dirty="0" err="1"/>
              <a:t>cuphersuite</a:t>
            </a:r>
            <a:r>
              <a:rPr lang="en-US" dirty="0"/>
              <a:t> configuration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2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loud 45">
            <a:extLst>
              <a:ext uri="{FF2B5EF4-FFF2-40B4-BE49-F238E27FC236}">
                <a16:creationId xmlns:a16="http://schemas.microsoft.com/office/drawing/2014/main" id="{790B12B6-45A1-C142-9F29-4DA46973531E}"/>
              </a:ext>
            </a:extLst>
          </p:cNvPr>
          <p:cNvSpPr/>
          <p:nvPr/>
        </p:nvSpPr>
        <p:spPr>
          <a:xfrm>
            <a:off x="6526010" y="1357029"/>
            <a:ext cx="5734465" cy="4787689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50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D31F66D-1AD9-B34B-8E4A-7B852E1E41A3}"/>
              </a:ext>
            </a:extLst>
          </p:cNvPr>
          <p:cNvSpPr/>
          <p:nvPr/>
        </p:nvSpPr>
        <p:spPr>
          <a:xfrm>
            <a:off x="3726566" y="1357029"/>
            <a:ext cx="3678342" cy="49871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48" y="164697"/>
            <a:ext cx="10515600" cy="1325563"/>
          </a:xfrm>
        </p:spPr>
        <p:txBody>
          <a:bodyPr/>
          <a:lstStyle/>
          <a:p>
            <a:r>
              <a:rPr lang="en-US" dirty="0"/>
              <a:t>System Model </a:t>
            </a:r>
            <a:br>
              <a:rPr lang="en-US" dirty="0"/>
            </a:br>
            <a:r>
              <a:rPr lang="en-US" dirty="0"/>
              <a:t>and Trust Model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DD52B7D1-AC62-1345-9A64-6091CA0FC113}"/>
              </a:ext>
            </a:extLst>
          </p:cNvPr>
          <p:cNvSpPr/>
          <p:nvPr/>
        </p:nvSpPr>
        <p:spPr>
          <a:xfrm>
            <a:off x="7284690" y="2447428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D27CA-3387-8C4B-968A-A550C52F3B70}"/>
              </a:ext>
            </a:extLst>
          </p:cNvPr>
          <p:cNvSpPr txBox="1"/>
          <p:nvPr/>
        </p:nvSpPr>
        <p:spPr>
          <a:xfrm>
            <a:off x="7486339" y="273085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Signaling 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59" name="Magnetic Disk 58">
            <a:extLst>
              <a:ext uri="{FF2B5EF4-FFF2-40B4-BE49-F238E27FC236}">
                <a16:creationId xmlns:a16="http://schemas.microsoft.com/office/drawing/2014/main" id="{8D2DDF80-7A26-7543-ADD3-79E98861D85B}"/>
              </a:ext>
            </a:extLst>
          </p:cNvPr>
          <p:cNvSpPr/>
          <p:nvPr/>
        </p:nvSpPr>
        <p:spPr>
          <a:xfrm>
            <a:off x="9671187" y="915864"/>
            <a:ext cx="1371600" cy="145837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Magnetic Disk 59">
            <a:extLst>
              <a:ext uri="{FF2B5EF4-FFF2-40B4-BE49-F238E27FC236}">
                <a16:creationId xmlns:a16="http://schemas.microsoft.com/office/drawing/2014/main" id="{7313D704-438A-0E40-B74F-0BD98A49DD11}"/>
              </a:ext>
            </a:extLst>
          </p:cNvPr>
          <p:cNvSpPr/>
          <p:nvPr/>
        </p:nvSpPr>
        <p:spPr>
          <a:xfrm>
            <a:off x="9700515" y="2450437"/>
            <a:ext cx="1371600" cy="145837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74717" y="4198953"/>
            <a:ext cx="1371600" cy="1229757"/>
            <a:chOff x="10272005" y="4088524"/>
            <a:chExt cx="1371600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4088524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005" y="451720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709" y="458387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123" y="459339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963" y="45600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1667" y="451242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1CAA2C3-4728-F940-B798-C4CCE2D6ADAC}"/>
              </a:ext>
            </a:extLst>
          </p:cNvPr>
          <p:cNvSpPr txBox="1"/>
          <p:nvPr/>
        </p:nvSpPr>
        <p:spPr>
          <a:xfrm>
            <a:off x="9693376" y="1411623"/>
            <a:ext cx="124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</a:t>
            </a:r>
          </a:p>
          <a:p>
            <a:r>
              <a:rPr lang="en-US" dirty="0"/>
              <a:t>Users &amp; </a:t>
            </a:r>
          </a:p>
          <a:p>
            <a:r>
              <a:rPr lang="en-US" dirty="0" err="1"/>
              <a:t>ProxyBoxes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E505D2-129F-074D-AF0F-82C201738794}"/>
              </a:ext>
            </a:extLst>
          </p:cNvPr>
          <p:cNvSpPr txBox="1"/>
          <p:nvPr/>
        </p:nvSpPr>
        <p:spPr>
          <a:xfrm>
            <a:off x="9744130" y="2856196"/>
            <a:ext cx="1341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Associations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120988-A812-EB4C-904C-876C716A0F4D}"/>
              </a:ext>
            </a:extLst>
          </p:cNvPr>
          <p:cNvSpPr txBox="1"/>
          <p:nvPr/>
        </p:nvSpPr>
        <p:spPr>
          <a:xfrm>
            <a:off x="4845533" y="4859912"/>
            <a:ext cx="1287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  <a:p>
            <a:r>
              <a:rPr lang="en-US" dirty="0"/>
              <a:t>(Public</a:t>
            </a:r>
          </a:p>
          <a:p>
            <a:r>
              <a:rPr lang="en-US" dirty="0"/>
              <a:t>Addressing)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/>
          <p:nvPr/>
        </p:nvCxnSpPr>
        <p:spPr>
          <a:xfrm>
            <a:off x="8783257" y="4842406"/>
            <a:ext cx="84296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72A8A1-2DE4-364C-ABEF-98D830A60030}"/>
              </a:ext>
            </a:extLst>
          </p:cNvPr>
          <p:cNvCxnSpPr>
            <a:cxnSpLocks/>
          </p:cNvCxnSpPr>
          <p:nvPr/>
        </p:nvCxnSpPr>
        <p:spPr>
          <a:xfrm flipV="1">
            <a:off x="8665414" y="2039578"/>
            <a:ext cx="960806" cy="1014442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34D469-B658-E148-AB0E-CA356A9C943F}"/>
              </a:ext>
            </a:extLst>
          </p:cNvPr>
          <p:cNvCxnSpPr>
            <a:cxnSpLocks/>
          </p:cNvCxnSpPr>
          <p:nvPr/>
        </p:nvCxnSpPr>
        <p:spPr>
          <a:xfrm>
            <a:off x="8665414" y="3187489"/>
            <a:ext cx="1004421" cy="342784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4B7BEB5-9A47-AB4A-8325-08D1DA378558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688242" y="2186344"/>
            <a:ext cx="1138428" cy="1408194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91FA6D-01FE-7C4C-BD18-F2C0330BFC21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828022" y="3412608"/>
            <a:ext cx="998648" cy="18193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A689047-9CFA-9445-81A6-715C38485BD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902946" y="3594538"/>
            <a:ext cx="923724" cy="1219293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C7048D8-5794-4142-BB9F-A05E47DF5814}"/>
              </a:ext>
            </a:extLst>
          </p:cNvPr>
          <p:cNvCxnSpPr>
            <a:cxnSpLocks/>
          </p:cNvCxnSpPr>
          <p:nvPr/>
        </p:nvCxnSpPr>
        <p:spPr>
          <a:xfrm flipH="1" flipV="1">
            <a:off x="3700464" y="3908810"/>
            <a:ext cx="3770852" cy="93359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9C9201-F0F9-F948-8236-84BE3B894384}"/>
              </a:ext>
            </a:extLst>
          </p:cNvPr>
          <p:cNvCxnSpPr>
            <a:cxnSpLocks/>
          </p:cNvCxnSpPr>
          <p:nvPr/>
        </p:nvCxnSpPr>
        <p:spPr>
          <a:xfrm>
            <a:off x="3856107" y="3774369"/>
            <a:ext cx="3634483" cy="853263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BCA1AE-EF79-E04B-B22D-3D0B13330AA5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341BAFC-2F88-A245-A58C-E7FF15EE4139}"/>
              </a:ext>
            </a:extLst>
          </p:cNvPr>
          <p:cNvSpPr txBox="1"/>
          <p:nvPr/>
        </p:nvSpPr>
        <p:spPr>
          <a:xfrm rot="21063349">
            <a:off x="4223620" y="2753981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SAPKDP PROTOCOL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EF17F4-E153-8444-BF6C-59C5FC2DFBCA}"/>
              </a:ext>
            </a:extLst>
          </p:cNvPr>
          <p:cNvSpPr txBox="1"/>
          <p:nvPr/>
        </p:nvSpPr>
        <p:spPr>
          <a:xfrm rot="765813">
            <a:off x="4660873" y="3739368"/>
            <a:ext cx="1973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SRTSP </a:t>
            </a:r>
            <a:r>
              <a:rPr lang="en-US" sz="2400" b="1" dirty="0" err="1"/>
              <a:t>Protool</a:t>
            </a:r>
            <a:endParaRPr 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2271AF-6153-0549-A7EA-AB0534E80713}"/>
              </a:ext>
            </a:extLst>
          </p:cNvPr>
          <p:cNvSpPr txBox="1"/>
          <p:nvPr/>
        </p:nvSpPr>
        <p:spPr>
          <a:xfrm>
            <a:off x="2324261" y="227831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PWD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5E27470B-9939-D342-9853-9961AB5F95FD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2790087" y="2750246"/>
            <a:ext cx="512913" cy="307714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13B121A-35A8-4C44-85A8-8CB5D658EAEE}"/>
              </a:ext>
            </a:extLst>
          </p:cNvPr>
          <p:cNvSpPr/>
          <p:nvPr/>
        </p:nvSpPr>
        <p:spPr>
          <a:xfrm>
            <a:off x="450284" y="1499808"/>
            <a:ext cx="3360856" cy="464491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33C00E-2AC3-FD4B-A3FE-887CF41573C2}"/>
              </a:ext>
            </a:extLst>
          </p:cNvPr>
          <p:cNvSpPr txBox="1"/>
          <p:nvPr/>
        </p:nvSpPr>
        <p:spPr>
          <a:xfrm>
            <a:off x="201890" y="6115640"/>
            <a:ext cx="3867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TRUSTED COMPUTING ENVIRONMENT</a:t>
            </a:r>
          </a:p>
          <a:p>
            <a:r>
              <a:rPr lang="en-US" b="1" dirty="0"/>
              <a:t>and TRUSTED PRIVATE NETWORK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DD79B5-8C3C-BA45-8A37-DCCCAB2B2318}"/>
              </a:ext>
            </a:extLst>
          </p:cNvPr>
          <p:cNvSpPr txBox="1"/>
          <p:nvPr/>
        </p:nvSpPr>
        <p:spPr>
          <a:xfrm>
            <a:off x="554003" y="4055393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Private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8211F36-34F1-C14F-816E-B5A00960DA6D}"/>
              </a:ext>
            </a:extLst>
          </p:cNvPr>
          <p:cNvSpPr txBox="1"/>
          <p:nvPr/>
        </p:nvSpPr>
        <p:spPr>
          <a:xfrm>
            <a:off x="776068" y="5671289"/>
            <a:ext cx="234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PRIVTE ADDRESSING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0D13F57-5348-6746-96E2-4C89247BE131}"/>
              </a:ext>
            </a:extLst>
          </p:cNvPr>
          <p:cNvSpPr/>
          <p:nvPr/>
        </p:nvSpPr>
        <p:spPr>
          <a:xfrm>
            <a:off x="7284690" y="713282"/>
            <a:ext cx="4283814" cy="543963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C513667-83E3-7041-BB79-768E099AF44B}"/>
              </a:ext>
            </a:extLst>
          </p:cNvPr>
          <p:cNvSpPr txBox="1"/>
          <p:nvPr/>
        </p:nvSpPr>
        <p:spPr>
          <a:xfrm>
            <a:off x="7512825" y="6067691"/>
            <a:ext cx="3867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TRUSTED COMPUTING ENVIRONMENT</a:t>
            </a:r>
          </a:p>
          <a:p>
            <a:r>
              <a:rPr lang="en-US" b="1" dirty="0"/>
              <a:t>and TRUSTED PRIVATE NETWORK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0D3A04-694C-0C47-A7D1-3821C7309CDD}"/>
              </a:ext>
            </a:extLst>
          </p:cNvPr>
          <p:cNvSpPr txBox="1"/>
          <p:nvPr/>
        </p:nvSpPr>
        <p:spPr>
          <a:xfrm>
            <a:off x="4312153" y="6251801"/>
            <a:ext cx="27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ADVERSARIAL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E5BDB-CCDD-F845-AC8C-64A57ED9A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525" y="1716516"/>
            <a:ext cx="966076" cy="96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5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7D31F66D-1AD9-B34B-8E4A-7B852E1E41A3}"/>
              </a:ext>
            </a:extLst>
          </p:cNvPr>
          <p:cNvSpPr/>
          <p:nvPr/>
        </p:nvSpPr>
        <p:spPr>
          <a:xfrm>
            <a:off x="3726566" y="1357029"/>
            <a:ext cx="3678342" cy="49871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48" y="164697"/>
            <a:ext cx="10515600" cy="1325563"/>
          </a:xfrm>
        </p:spPr>
        <p:txBody>
          <a:bodyPr/>
          <a:lstStyle/>
          <a:p>
            <a:r>
              <a:rPr lang="en-US" dirty="0"/>
              <a:t>Adversary Model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E120988-A812-EB4C-904C-876C716A0F4D}"/>
              </a:ext>
            </a:extLst>
          </p:cNvPr>
          <p:cNvSpPr txBox="1"/>
          <p:nvPr/>
        </p:nvSpPr>
        <p:spPr>
          <a:xfrm>
            <a:off x="5093203" y="5238498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C7048D8-5794-4142-BB9F-A05E47DF5814}"/>
              </a:ext>
            </a:extLst>
          </p:cNvPr>
          <p:cNvCxnSpPr>
            <a:cxnSpLocks/>
          </p:cNvCxnSpPr>
          <p:nvPr/>
        </p:nvCxnSpPr>
        <p:spPr>
          <a:xfrm flipH="1" flipV="1">
            <a:off x="3700464" y="3908810"/>
            <a:ext cx="3770852" cy="93359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9C9201-F0F9-F948-8236-84BE3B894384}"/>
              </a:ext>
            </a:extLst>
          </p:cNvPr>
          <p:cNvCxnSpPr>
            <a:cxnSpLocks/>
          </p:cNvCxnSpPr>
          <p:nvPr/>
        </p:nvCxnSpPr>
        <p:spPr>
          <a:xfrm>
            <a:off x="3856107" y="3774369"/>
            <a:ext cx="3634483" cy="853263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BCA1AE-EF79-E04B-B22D-3D0B13330AA5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341BAFC-2F88-A245-A58C-E7FF15EE4139}"/>
              </a:ext>
            </a:extLst>
          </p:cNvPr>
          <p:cNvSpPr txBox="1"/>
          <p:nvPr/>
        </p:nvSpPr>
        <p:spPr>
          <a:xfrm rot="21063349">
            <a:off x="4223620" y="2753981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SAPKDP PROTOCOL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EF17F4-E153-8444-BF6C-59C5FC2DFBCA}"/>
              </a:ext>
            </a:extLst>
          </p:cNvPr>
          <p:cNvSpPr txBox="1"/>
          <p:nvPr/>
        </p:nvSpPr>
        <p:spPr>
          <a:xfrm rot="765813">
            <a:off x="4660873" y="3739368"/>
            <a:ext cx="1973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SRTSP </a:t>
            </a:r>
            <a:r>
              <a:rPr lang="en-US" sz="2400" b="1" dirty="0" err="1"/>
              <a:t>Protool</a:t>
            </a:r>
            <a:endParaRPr lang="en-US" sz="2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0D3A04-694C-0C47-A7D1-3821C7309CDD}"/>
              </a:ext>
            </a:extLst>
          </p:cNvPr>
          <p:cNvSpPr txBox="1"/>
          <p:nvPr/>
        </p:nvSpPr>
        <p:spPr>
          <a:xfrm>
            <a:off x="4312153" y="6251801"/>
            <a:ext cx="27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ADVERSARIAL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E5BDB-CCDD-F845-AC8C-64A57ED9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25" y="1716516"/>
            <a:ext cx="966076" cy="96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AC14E-9FE7-874D-899F-819C70A4B672}"/>
              </a:ext>
            </a:extLst>
          </p:cNvPr>
          <p:cNvSpPr txBox="1"/>
          <p:nvPr/>
        </p:nvSpPr>
        <p:spPr>
          <a:xfrm>
            <a:off x="469750" y="1311431"/>
            <a:ext cx="316407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X509 Framework Attack Types </a:t>
            </a:r>
          </a:p>
          <a:p>
            <a:r>
              <a:rPr lang="en-US" b="1" dirty="0"/>
              <a:t>Considered:</a:t>
            </a:r>
          </a:p>
          <a:p>
            <a:endParaRPr lang="en-US" dirty="0"/>
          </a:p>
          <a:p>
            <a:r>
              <a:rPr lang="en-US" dirty="0"/>
              <a:t>Identity and IP Spoofing or</a:t>
            </a:r>
          </a:p>
          <a:p>
            <a:r>
              <a:rPr lang="en-US" dirty="0" err="1"/>
              <a:t>Maquerading</a:t>
            </a:r>
            <a:endParaRPr lang="en-US" dirty="0"/>
          </a:p>
          <a:p>
            <a:r>
              <a:rPr lang="en-US" dirty="0"/>
              <a:t>(Peer-Authenticity Breaks)</a:t>
            </a:r>
          </a:p>
          <a:p>
            <a:endParaRPr lang="en-US" dirty="0"/>
          </a:p>
          <a:p>
            <a:r>
              <a:rPr lang="en-US" dirty="0"/>
              <a:t>Data-Leakage</a:t>
            </a:r>
          </a:p>
          <a:p>
            <a:r>
              <a:rPr lang="en-US" dirty="0"/>
              <a:t>(Confidentiality Breaks)</a:t>
            </a:r>
          </a:p>
          <a:p>
            <a:endParaRPr lang="en-US" dirty="0"/>
          </a:p>
          <a:p>
            <a:r>
              <a:rPr lang="en-US" dirty="0"/>
              <a:t>Message/</a:t>
            </a:r>
            <a:r>
              <a:rPr lang="en-US" dirty="0" err="1"/>
              <a:t>DataFlows</a:t>
            </a:r>
            <a:endParaRPr lang="en-US" dirty="0"/>
          </a:p>
          <a:p>
            <a:r>
              <a:rPr lang="en-US" dirty="0"/>
              <a:t>Authenticity Breaks</a:t>
            </a:r>
          </a:p>
          <a:p>
            <a:endParaRPr lang="en-US" dirty="0"/>
          </a:p>
          <a:p>
            <a:r>
              <a:rPr lang="en-US" dirty="0"/>
              <a:t>Message/</a:t>
            </a:r>
            <a:r>
              <a:rPr lang="en-US" dirty="0" err="1"/>
              <a:t>DataFlows</a:t>
            </a:r>
            <a:r>
              <a:rPr lang="en-US" dirty="0"/>
              <a:t> Tampering </a:t>
            </a:r>
          </a:p>
          <a:p>
            <a:r>
              <a:rPr lang="en-US" dirty="0"/>
              <a:t>(Integrity Breaks)</a:t>
            </a:r>
          </a:p>
          <a:p>
            <a:endParaRPr lang="en-US" dirty="0"/>
          </a:p>
          <a:p>
            <a:r>
              <a:rPr lang="en-US" dirty="0"/>
              <a:t>Can do Traffic Analysis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1AD81-F499-EE46-80D7-E8E8FF0D3327}"/>
              </a:ext>
            </a:extLst>
          </p:cNvPr>
          <p:cNvSpPr txBox="1"/>
          <p:nvPr/>
        </p:nvSpPr>
        <p:spPr>
          <a:xfrm>
            <a:off x="5966148" y="1820244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“Man in The Middle”</a:t>
            </a:r>
          </a:p>
          <a:p>
            <a:r>
              <a:rPr lang="en-US" dirty="0"/>
              <a:t>Opponents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41C57A-B3B6-394C-971E-63DD97E6C70F}"/>
              </a:ext>
            </a:extLst>
          </p:cNvPr>
          <p:cNvSpPr/>
          <p:nvPr/>
        </p:nvSpPr>
        <p:spPr>
          <a:xfrm>
            <a:off x="7377028" y="2786063"/>
            <a:ext cx="395372" cy="433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9C5192B-A143-894E-89CA-52F875FF69A4}"/>
              </a:ext>
            </a:extLst>
          </p:cNvPr>
          <p:cNvSpPr/>
          <p:nvPr/>
        </p:nvSpPr>
        <p:spPr>
          <a:xfrm>
            <a:off x="7429708" y="4524494"/>
            <a:ext cx="395372" cy="433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089266D-ACCD-C542-804A-BFFB5B2C3186}"/>
              </a:ext>
            </a:extLst>
          </p:cNvPr>
          <p:cNvSpPr/>
          <p:nvPr/>
        </p:nvSpPr>
        <p:spPr>
          <a:xfrm>
            <a:off x="3341165" y="3404186"/>
            <a:ext cx="395372" cy="433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880DFEA-F51C-A94E-A6BD-E0B8ABB885C3}"/>
              </a:ext>
            </a:extLst>
          </p:cNvPr>
          <p:cNvSpPr/>
          <p:nvPr/>
        </p:nvSpPr>
        <p:spPr>
          <a:xfrm>
            <a:off x="8801015" y="610852"/>
            <a:ext cx="395372" cy="433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B803E-5131-F94D-AD8F-1EA898B64D0A}"/>
              </a:ext>
            </a:extLst>
          </p:cNvPr>
          <p:cNvSpPr txBox="1"/>
          <p:nvPr/>
        </p:nvSpPr>
        <p:spPr>
          <a:xfrm>
            <a:off x="9196387" y="504312"/>
            <a:ext cx="1673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</a:t>
            </a:r>
          </a:p>
          <a:p>
            <a:r>
              <a:rPr lang="en-US" dirty="0"/>
              <a:t>Endpoints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D032281-24E5-8446-8CC9-F34131E3B9D3}"/>
              </a:ext>
            </a:extLst>
          </p:cNvPr>
          <p:cNvSpPr txBox="1"/>
          <p:nvPr/>
        </p:nvSpPr>
        <p:spPr>
          <a:xfrm>
            <a:off x="8412939" y="1662172"/>
            <a:ext cx="33403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 of the Adversary Model Scope</a:t>
            </a:r>
          </a:p>
          <a:p>
            <a:endParaRPr lang="en-US" dirty="0"/>
          </a:p>
          <a:p>
            <a:r>
              <a:rPr lang="en-US" dirty="0"/>
              <a:t>DoS, DDoS</a:t>
            </a:r>
          </a:p>
          <a:p>
            <a:br>
              <a:rPr lang="en-US" dirty="0"/>
            </a:br>
            <a:r>
              <a:rPr lang="en-US" dirty="0"/>
              <a:t>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Network Congestion and/or Saturation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Availability and Correctness of Endpoints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2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30A2-6BFB-EE4B-8875-6B2D275F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protocols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F5D8-042A-6743-953C-1DFD87B6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SAPKDP </a:t>
            </a:r>
          </a:p>
          <a:p>
            <a:pPr marL="457200" lvl="1" indent="0">
              <a:buNone/>
            </a:pPr>
            <a:r>
              <a:rPr lang="en-US" b="1" dirty="0"/>
              <a:t>Secure Authentication, Payment and Key-Distribution Protocol</a:t>
            </a:r>
          </a:p>
          <a:p>
            <a:pPr lvl="1"/>
            <a:r>
              <a:rPr lang="en-US" dirty="0"/>
              <a:t>Can be implemented over UDP, TCP or HTTP (you can choose the encapsulation in your design and implementation)</a:t>
            </a:r>
          </a:p>
          <a:p>
            <a:pPr lvl="1"/>
            <a:r>
              <a:rPr lang="en-US" dirty="0"/>
              <a:t>Important: for the PA#1 delivery you will not use TLS or HTTPS – anyway the protocol will be secure by design and implementation</a:t>
            </a:r>
          </a:p>
          <a:p>
            <a:pPr lvl="1"/>
            <a:r>
              <a:rPr lang="en-US" dirty="0"/>
              <a:t>Optionally and later on  … you can support it over TLS, DTLS or HTTPS if you want !</a:t>
            </a:r>
          </a:p>
          <a:p>
            <a:endParaRPr lang="en-US" b="1" dirty="0"/>
          </a:p>
          <a:p>
            <a:r>
              <a:rPr lang="en-US" b="1" dirty="0"/>
              <a:t> SRTSP 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en-US" sz="2400" b="1" dirty="0"/>
              <a:t>Secure Real Time Streaming Protocol</a:t>
            </a:r>
          </a:p>
          <a:p>
            <a:pPr lvl="1"/>
            <a:r>
              <a:rPr lang="en-US" dirty="0"/>
              <a:t>Must be implemented over UDP !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8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 &amp; Setup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281522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DD52B7D1-AC62-1345-9A64-6091CA0FC113}"/>
              </a:ext>
            </a:extLst>
          </p:cNvPr>
          <p:cNvSpPr/>
          <p:nvPr/>
        </p:nvSpPr>
        <p:spPr>
          <a:xfrm>
            <a:off x="7284690" y="2447428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D27CA-3387-8C4B-968A-A550C52F3B70}"/>
              </a:ext>
            </a:extLst>
          </p:cNvPr>
          <p:cNvSpPr txBox="1"/>
          <p:nvPr/>
        </p:nvSpPr>
        <p:spPr>
          <a:xfrm>
            <a:off x="7486339" y="273085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Signaling 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59" name="Magnetic Disk 58">
            <a:extLst>
              <a:ext uri="{FF2B5EF4-FFF2-40B4-BE49-F238E27FC236}">
                <a16:creationId xmlns:a16="http://schemas.microsoft.com/office/drawing/2014/main" id="{8D2DDF80-7A26-7543-ADD3-79E98861D85B}"/>
              </a:ext>
            </a:extLst>
          </p:cNvPr>
          <p:cNvSpPr/>
          <p:nvPr/>
        </p:nvSpPr>
        <p:spPr>
          <a:xfrm>
            <a:off x="9671187" y="1496946"/>
            <a:ext cx="746488" cy="877291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Magnetic Disk 59">
            <a:extLst>
              <a:ext uri="{FF2B5EF4-FFF2-40B4-BE49-F238E27FC236}">
                <a16:creationId xmlns:a16="http://schemas.microsoft.com/office/drawing/2014/main" id="{7313D704-438A-0E40-B74F-0BD98A49DD11}"/>
              </a:ext>
            </a:extLst>
          </p:cNvPr>
          <p:cNvSpPr/>
          <p:nvPr/>
        </p:nvSpPr>
        <p:spPr>
          <a:xfrm>
            <a:off x="9717425" y="2730854"/>
            <a:ext cx="752633" cy="91691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60429" y="3884621"/>
            <a:ext cx="1385888" cy="1229757"/>
            <a:chOff x="10257717" y="3817056"/>
            <a:chExt cx="1385888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3817056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717" y="421716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4421" y="428383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835" y="42933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0675" y="426001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7379" y="421238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1CAA2C3-4728-F940-B798-C4CCE2D6ADAC}"/>
              </a:ext>
            </a:extLst>
          </p:cNvPr>
          <p:cNvSpPr txBox="1"/>
          <p:nvPr/>
        </p:nvSpPr>
        <p:spPr>
          <a:xfrm>
            <a:off x="10425570" y="1481931"/>
            <a:ext cx="124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</a:t>
            </a:r>
          </a:p>
          <a:p>
            <a:r>
              <a:rPr lang="en-US" dirty="0"/>
              <a:t>Users &amp; </a:t>
            </a:r>
          </a:p>
          <a:p>
            <a:r>
              <a:rPr lang="en-US" dirty="0" err="1"/>
              <a:t>ProxyBoxes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E505D2-129F-074D-AF0F-82C201738794}"/>
              </a:ext>
            </a:extLst>
          </p:cNvPr>
          <p:cNvSpPr txBox="1"/>
          <p:nvPr/>
        </p:nvSpPr>
        <p:spPr>
          <a:xfrm>
            <a:off x="10505477" y="2671207"/>
            <a:ext cx="1341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Associations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/>
          <p:nvPr/>
        </p:nvCxnSpPr>
        <p:spPr>
          <a:xfrm>
            <a:off x="8783257" y="4842406"/>
            <a:ext cx="84296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72A8A1-2DE4-364C-ABEF-98D830A60030}"/>
              </a:ext>
            </a:extLst>
          </p:cNvPr>
          <p:cNvCxnSpPr>
            <a:cxnSpLocks/>
          </p:cNvCxnSpPr>
          <p:nvPr/>
        </p:nvCxnSpPr>
        <p:spPr>
          <a:xfrm flipV="1">
            <a:off x="8665414" y="2039578"/>
            <a:ext cx="960806" cy="1014442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34D469-B658-E148-AB0E-CA356A9C943F}"/>
              </a:ext>
            </a:extLst>
          </p:cNvPr>
          <p:cNvCxnSpPr>
            <a:cxnSpLocks/>
          </p:cNvCxnSpPr>
          <p:nvPr/>
        </p:nvCxnSpPr>
        <p:spPr>
          <a:xfrm>
            <a:off x="8665414" y="3187489"/>
            <a:ext cx="1004421" cy="342784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4B7BEB5-9A47-AB4A-8325-08D1DA378558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688242" y="2186344"/>
            <a:ext cx="1138428" cy="1408194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91FA6D-01FE-7C4C-BD18-F2C0330BFC21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828022" y="3412608"/>
            <a:ext cx="998648" cy="18193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A689047-9CFA-9445-81A6-715C38485BD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902946" y="3594538"/>
            <a:ext cx="923724" cy="1219293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C7D40-2B06-B24F-86A5-E2ED1E64794F}"/>
              </a:ext>
            </a:extLst>
          </p:cNvPr>
          <p:cNvSpPr txBox="1"/>
          <p:nvPr/>
        </p:nvSpPr>
        <p:spPr>
          <a:xfrm>
            <a:off x="9565123" y="5091777"/>
            <a:ext cx="2402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dat</a:t>
            </a:r>
            <a:r>
              <a:rPr lang="en-US" dirty="0"/>
              <a:t> (movies)</a:t>
            </a:r>
          </a:p>
          <a:p>
            <a:r>
              <a:rPr lang="en-US" dirty="0"/>
              <a:t>FFMPEG—Like Encoded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5AAF7D-8CBF-B64F-AB2A-4647545EF582}"/>
              </a:ext>
            </a:extLst>
          </p:cNvPr>
          <p:cNvCxnSpPr>
            <a:cxnSpLocks/>
          </p:cNvCxnSpPr>
          <p:nvPr/>
        </p:nvCxnSpPr>
        <p:spPr>
          <a:xfrm>
            <a:off x="3856107" y="3774369"/>
            <a:ext cx="3634483" cy="853263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0F7AD9-3469-FC45-A122-98D4137CAF9F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B159B5-58E1-274B-9BDF-98C3423444F6}"/>
              </a:ext>
            </a:extLst>
          </p:cNvPr>
          <p:cNvSpPr txBox="1"/>
          <p:nvPr/>
        </p:nvSpPr>
        <p:spPr>
          <a:xfrm rot="21063349">
            <a:off x="4223620" y="2753981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SAPKDP PROTOCOL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CEB79-973A-6E4B-A84C-0564472FA889}"/>
              </a:ext>
            </a:extLst>
          </p:cNvPr>
          <p:cNvSpPr txBox="1"/>
          <p:nvPr/>
        </p:nvSpPr>
        <p:spPr>
          <a:xfrm rot="765813">
            <a:off x="4660873" y="3739368"/>
            <a:ext cx="1973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SRTSP </a:t>
            </a:r>
            <a:r>
              <a:rPr lang="en-US" sz="2400" b="1" dirty="0" err="1"/>
              <a:t>Protool</a:t>
            </a:r>
            <a:endParaRPr lang="en-US" sz="24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CAAC38-5F71-DC48-89EC-91E929A709C1}"/>
              </a:ext>
            </a:extLst>
          </p:cNvPr>
          <p:cNvCxnSpPr>
            <a:cxnSpLocks/>
          </p:cNvCxnSpPr>
          <p:nvPr/>
        </p:nvCxnSpPr>
        <p:spPr>
          <a:xfrm flipH="1" flipV="1">
            <a:off x="3700464" y="3908810"/>
            <a:ext cx="3770852" cy="93359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agnetic Disk 45">
            <a:extLst>
              <a:ext uri="{FF2B5EF4-FFF2-40B4-BE49-F238E27FC236}">
                <a16:creationId xmlns:a16="http://schemas.microsoft.com/office/drawing/2014/main" id="{4AAAC6E1-62DD-5243-A728-74FE3D9E862B}"/>
              </a:ext>
            </a:extLst>
          </p:cNvPr>
          <p:cNvSpPr/>
          <p:nvPr/>
        </p:nvSpPr>
        <p:spPr>
          <a:xfrm>
            <a:off x="9650622" y="440355"/>
            <a:ext cx="746488" cy="83629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5F59E9-2CDF-5443-B511-7CF4E87CA9BF}"/>
              </a:ext>
            </a:extLst>
          </p:cNvPr>
          <p:cNvSpPr txBox="1"/>
          <p:nvPr/>
        </p:nvSpPr>
        <p:spPr>
          <a:xfrm>
            <a:off x="10684379" y="5934450"/>
            <a:ext cx="872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Crypto</a:t>
            </a:r>
          </a:p>
          <a:p>
            <a:r>
              <a:rPr lang="en-US" dirty="0"/>
              <a:t>Configs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F5933F-8314-5742-985F-9DE3953E82A8}"/>
              </a:ext>
            </a:extLst>
          </p:cNvPr>
          <p:cNvCxnSpPr>
            <a:cxnSpLocks/>
          </p:cNvCxnSpPr>
          <p:nvPr/>
        </p:nvCxnSpPr>
        <p:spPr>
          <a:xfrm flipV="1">
            <a:off x="8560672" y="1034022"/>
            <a:ext cx="1065548" cy="1823478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Magnetic Disk 50">
            <a:extLst>
              <a:ext uri="{FF2B5EF4-FFF2-40B4-BE49-F238E27FC236}">
                <a16:creationId xmlns:a16="http://schemas.microsoft.com/office/drawing/2014/main" id="{A8E2B840-7870-B841-9B15-2DD9599EC603}"/>
              </a:ext>
            </a:extLst>
          </p:cNvPr>
          <p:cNvSpPr/>
          <p:nvPr/>
        </p:nvSpPr>
        <p:spPr>
          <a:xfrm>
            <a:off x="9827116" y="5824045"/>
            <a:ext cx="746488" cy="83629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2F3A3F-93F8-1741-8CB6-FB156707EB58}"/>
              </a:ext>
            </a:extLst>
          </p:cNvPr>
          <p:cNvSpPr txBox="1"/>
          <p:nvPr/>
        </p:nvSpPr>
        <p:spPr>
          <a:xfrm>
            <a:off x="10614366" y="540091"/>
            <a:ext cx="872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Crypto</a:t>
            </a:r>
          </a:p>
          <a:p>
            <a:r>
              <a:rPr lang="en-US" dirty="0"/>
              <a:t>Configs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7D0280-E281-A84A-98DD-393E4D785E9E}"/>
              </a:ext>
            </a:extLst>
          </p:cNvPr>
          <p:cNvCxnSpPr>
            <a:cxnSpLocks/>
          </p:cNvCxnSpPr>
          <p:nvPr/>
        </p:nvCxnSpPr>
        <p:spPr>
          <a:xfrm>
            <a:off x="8837213" y="5037199"/>
            <a:ext cx="813409" cy="1220416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Magnetic Disk 55">
            <a:extLst>
              <a:ext uri="{FF2B5EF4-FFF2-40B4-BE49-F238E27FC236}">
                <a16:creationId xmlns:a16="http://schemas.microsoft.com/office/drawing/2014/main" id="{914BEF63-350F-7842-A031-B573798A2239}"/>
              </a:ext>
            </a:extLst>
          </p:cNvPr>
          <p:cNvSpPr/>
          <p:nvPr/>
        </p:nvSpPr>
        <p:spPr>
          <a:xfrm>
            <a:off x="2981544" y="4842406"/>
            <a:ext cx="746488" cy="83629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CAD886C-7486-BB4E-B3D0-EE9901EDD0F7}"/>
              </a:ext>
            </a:extLst>
          </p:cNvPr>
          <p:cNvCxnSpPr>
            <a:cxnSpLocks/>
          </p:cNvCxnSpPr>
          <p:nvPr/>
        </p:nvCxnSpPr>
        <p:spPr>
          <a:xfrm>
            <a:off x="3354788" y="4480542"/>
            <a:ext cx="0" cy="513788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00BDF6E-EB64-4E44-91D6-5883134271DD}"/>
              </a:ext>
            </a:extLst>
          </p:cNvPr>
          <p:cNvSpPr txBox="1"/>
          <p:nvPr/>
        </p:nvSpPr>
        <p:spPr>
          <a:xfrm>
            <a:off x="2907914" y="5678663"/>
            <a:ext cx="872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Crypto</a:t>
            </a:r>
          </a:p>
          <a:p>
            <a:r>
              <a:rPr lang="en-US" dirty="0"/>
              <a:t>Configs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2728E82-6A84-7D47-BB32-781AFE612FE8}"/>
              </a:ext>
            </a:extLst>
          </p:cNvPr>
          <p:cNvSpPr txBox="1"/>
          <p:nvPr/>
        </p:nvSpPr>
        <p:spPr>
          <a:xfrm>
            <a:off x="2324261" y="227831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PWD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93BF1E25-2711-834B-9371-27F2C3214EE7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2790087" y="2750246"/>
            <a:ext cx="512913" cy="307714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E049F3-3E31-4D45-9143-25A46F9D0247}"/>
              </a:ext>
            </a:extLst>
          </p:cNvPr>
          <p:cNvSpPr txBox="1"/>
          <p:nvPr/>
        </p:nvSpPr>
        <p:spPr>
          <a:xfrm>
            <a:off x="4284039" y="5778467"/>
            <a:ext cx="272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ADVERSARIAL CONDITIONS</a:t>
            </a:r>
          </a:p>
        </p:txBody>
      </p:sp>
    </p:spTree>
    <p:extLst>
      <p:ext uri="{BB962C8B-B14F-4D97-AF65-F5344CB8AC3E}">
        <p14:creationId xmlns:p14="http://schemas.microsoft.com/office/powerpoint/2010/main" val="336615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 &amp; Setup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3058317" y="4138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DD52B7D1-AC62-1345-9A64-6091CA0FC113}"/>
              </a:ext>
            </a:extLst>
          </p:cNvPr>
          <p:cNvSpPr/>
          <p:nvPr/>
        </p:nvSpPr>
        <p:spPr>
          <a:xfrm>
            <a:off x="7284690" y="2447428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D27CA-3387-8C4B-968A-A550C52F3B70}"/>
              </a:ext>
            </a:extLst>
          </p:cNvPr>
          <p:cNvSpPr txBox="1"/>
          <p:nvPr/>
        </p:nvSpPr>
        <p:spPr>
          <a:xfrm>
            <a:off x="7486339" y="273085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Signaling 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59" name="Magnetic Disk 58">
            <a:extLst>
              <a:ext uri="{FF2B5EF4-FFF2-40B4-BE49-F238E27FC236}">
                <a16:creationId xmlns:a16="http://schemas.microsoft.com/office/drawing/2014/main" id="{8D2DDF80-7A26-7543-ADD3-79E98861D85B}"/>
              </a:ext>
            </a:extLst>
          </p:cNvPr>
          <p:cNvSpPr/>
          <p:nvPr/>
        </p:nvSpPr>
        <p:spPr>
          <a:xfrm>
            <a:off x="9671187" y="1496946"/>
            <a:ext cx="746488" cy="877291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Magnetic Disk 59">
            <a:extLst>
              <a:ext uri="{FF2B5EF4-FFF2-40B4-BE49-F238E27FC236}">
                <a16:creationId xmlns:a16="http://schemas.microsoft.com/office/drawing/2014/main" id="{7313D704-438A-0E40-B74F-0BD98A49DD11}"/>
              </a:ext>
            </a:extLst>
          </p:cNvPr>
          <p:cNvSpPr/>
          <p:nvPr/>
        </p:nvSpPr>
        <p:spPr>
          <a:xfrm>
            <a:off x="9717425" y="2730854"/>
            <a:ext cx="752633" cy="91691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039181-7767-1241-87BE-AE56C666C9FF}"/>
              </a:ext>
            </a:extLst>
          </p:cNvPr>
          <p:cNvGrpSpPr/>
          <p:nvPr/>
        </p:nvGrpSpPr>
        <p:grpSpPr>
          <a:xfrm>
            <a:off x="9660429" y="3884621"/>
            <a:ext cx="1385888" cy="1229757"/>
            <a:chOff x="10257717" y="3817056"/>
            <a:chExt cx="1385888" cy="1229757"/>
          </a:xfrm>
        </p:grpSpPr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91C376C2-E3D5-A449-913E-77198B31E7F8}"/>
                </a:ext>
              </a:extLst>
            </p:cNvPr>
            <p:cNvSpPr/>
            <p:nvPr/>
          </p:nvSpPr>
          <p:spPr>
            <a:xfrm>
              <a:off x="10272005" y="3817056"/>
              <a:ext cx="1371600" cy="1229757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2E292CB0-8FB4-C441-8B4F-2BAC675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717" y="421716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5136C42D-A140-024D-A90E-EE1FF2DA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4421" y="428383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8C7BD5-B75C-224D-A63C-F9A6E58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835" y="429335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EE1D96A7-979E-7846-BEE0-EED66EF48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0675" y="4260015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03D47A7B-E248-BE4F-9D8E-2E4BF20CC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7379" y="4212383"/>
              <a:ext cx="3333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1CAA2C3-4728-F940-B798-C4CCE2D6ADAC}"/>
              </a:ext>
            </a:extLst>
          </p:cNvPr>
          <p:cNvSpPr txBox="1"/>
          <p:nvPr/>
        </p:nvSpPr>
        <p:spPr>
          <a:xfrm>
            <a:off x="10436730" y="1347450"/>
            <a:ext cx="124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</a:t>
            </a:r>
          </a:p>
          <a:p>
            <a:r>
              <a:rPr lang="en-US" dirty="0"/>
              <a:t>Users &amp; </a:t>
            </a:r>
          </a:p>
          <a:p>
            <a:r>
              <a:rPr lang="en-US" dirty="0" err="1"/>
              <a:t>ProxyBoxes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E505D2-129F-074D-AF0F-82C201738794}"/>
              </a:ext>
            </a:extLst>
          </p:cNvPr>
          <p:cNvSpPr txBox="1"/>
          <p:nvPr/>
        </p:nvSpPr>
        <p:spPr>
          <a:xfrm>
            <a:off x="10512922" y="2685550"/>
            <a:ext cx="1341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Associations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/>
          <p:nvPr/>
        </p:nvCxnSpPr>
        <p:spPr>
          <a:xfrm>
            <a:off x="8783257" y="4842406"/>
            <a:ext cx="84296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72A8A1-2DE4-364C-ABEF-98D830A60030}"/>
              </a:ext>
            </a:extLst>
          </p:cNvPr>
          <p:cNvCxnSpPr>
            <a:cxnSpLocks/>
          </p:cNvCxnSpPr>
          <p:nvPr/>
        </p:nvCxnSpPr>
        <p:spPr>
          <a:xfrm flipV="1">
            <a:off x="8665414" y="2039578"/>
            <a:ext cx="960806" cy="1014442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34D469-B658-E148-AB0E-CA356A9C943F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8665414" y="3187489"/>
            <a:ext cx="1052011" cy="1822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4B7BEB5-9A47-AB4A-8325-08D1DA378558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688242" y="2186344"/>
            <a:ext cx="1138428" cy="1408194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91FA6D-01FE-7C4C-BD18-F2C0330BFC21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828022" y="3412608"/>
            <a:ext cx="998648" cy="18193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A689047-9CFA-9445-81A6-715C38485BD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902946" y="3594538"/>
            <a:ext cx="923724" cy="1219293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C7D40-2B06-B24F-86A5-E2ED1E64794F}"/>
              </a:ext>
            </a:extLst>
          </p:cNvPr>
          <p:cNvSpPr txBox="1"/>
          <p:nvPr/>
        </p:nvSpPr>
        <p:spPr>
          <a:xfrm>
            <a:off x="9565123" y="5091777"/>
            <a:ext cx="2402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dat</a:t>
            </a:r>
            <a:r>
              <a:rPr lang="en-US" dirty="0"/>
              <a:t> (movies)</a:t>
            </a:r>
          </a:p>
          <a:p>
            <a:r>
              <a:rPr lang="en-US" dirty="0"/>
              <a:t>FFMPEG—Like Encoded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5AAF7D-8CBF-B64F-AB2A-4647545EF582}"/>
              </a:ext>
            </a:extLst>
          </p:cNvPr>
          <p:cNvCxnSpPr>
            <a:cxnSpLocks/>
          </p:cNvCxnSpPr>
          <p:nvPr/>
        </p:nvCxnSpPr>
        <p:spPr>
          <a:xfrm>
            <a:off x="3856107" y="3774369"/>
            <a:ext cx="3634483" cy="853263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0F7AD9-3469-FC45-A122-98D4137CAF9F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B159B5-58E1-274B-9BDF-98C3423444F6}"/>
              </a:ext>
            </a:extLst>
          </p:cNvPr>
          <p:cNvSpPr txBox="1"/>
          <p:nvPr/>
        </p:nvSpPr>
        <p:spPr>
          <a:xfrm rot="21063349">
            <a:off x="4223620" y="2753981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SAPKDP PROTOCOL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CEB79-973A-6E4B-A84C-0564472FA889}"/>
              </a:ext>
            </a:extLst>
          </p:cNvPr>
          <p:cNvSpPr txBox="1"/>
          <p:nvPr/>
        </p:nvSpPr>
        <p:spPr>
          <a:xfrm rot="765813">
            <a:off x="4660873" y="3739368"/>
            <a:ext cx="1973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SRTSP </a:t>
            </a:r>
            <a:r>
              <a:rPr lang="en-US" sz="2400" b="1" dirty="0" err="1"/>
              <a:t>Protool</a:t>
            </a:r>
            <a:endParaRPr lang="en-US" sz="24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CAAC38-5F71-DC48-89EC-91E929A709C1}"/>
              </a:ext>
            </a:extLst>
          </p:cNvPr>
          <p:cNvCxnSpPr>
            <a:cxnSpLocks/>
          </p:cNvCxnSpPr>
          <p:nvPr/>
        </p:nvCxnSpPr>
        <p:spPr>
          <a:xfrm flipH="1" flipV="1">
            <a:off x="3700464" y="3908810"/>
            <a:ext cx="3770852" cy="93359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agnetic Disk 45">
            <a:extLst>
              <a:ext uri="{FF2B5EF4-FFF2-40B4-BE49-F238E27FC236}">
                <a16:creationId xmlns:a16="http://schemas.microsoft.com/office/drawing/2014/main" id="{4AAAC6E1-62DD-5243-A728-74FE3D9E862B}"/>
              </a:ext>
            </a:extLst>
          </p:cNvPr>
          <p:cNvSpPr/>
          <p:nvPr/>
        </p:nvSpPr>
        <p:spPr>
          <a:xfrm>
            <a:off x="9650622" y="440355"/>
            <a:ext cx="746488" cy="83629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5F59E9-2CDF-5443-B511-7CF4E87CA9BF}"/>
              </a:ext>
            </a:extLst>
          </p:cNvPr>
          <p:cNvSpPr txBox="1"/>
          <p:nvPr/>
        </p:nvSpPr>
        <p:spPr>
          <a:xfrm>
            <a:off x="10684379" y="5934450"/>
            <a:ext cx="872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Crypto</a:t>
            </a:r>
          </a:p>
          <a:p>
            <a:r>
              <a:rPr lang="en-US" dirty="0"/>
              <a:t>Configs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F5933F-8314-5742-985F-9DE3953E82A8}"/>
              </a:ext>
            </a:extLst>
          </p:cNvPr>
          <p:cNvCxnSpPr>
            <a:cxnSpLocks/>
          </p:cNvCxnSpPr>
          <p:nvPr/>
        </p:nvCxnSpPr>
        <p:spPr>
          <a:xfrm flipV="1">
            <a:off x="8560672" y="1034022"/>
            <a:ext cx="1065548" cy="1823478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Magnetic Disk 50">
            <a:extLst>
              <a:ext uri="{FF2B5EF4-FFF2-40B4-BE49-F238E27FC236}">
                <a16:creationId xmlns:a16="http://schemas.microsoft.com/office/drawing/2014/main" id="{A8E2B840-7870-B841-9B15-2DD9599EC603}"/>
              </a:ext>
            </a:extLst>
          </p:cNvPr>
          <p:cNvSpPr/>
          <p:nvPr/>
        </p:nvSpPr>
        <p:spPr>
          <a:xfrm>
            <a:off x="9827116" y="5824045"/>
            <a:ext cx="746488" cy="836293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2F3A3F-93F8-1741-8CB6-FB156707EB58}"/>
              </a:ext>
            </a:extLst>
          </p:cNvPr>
          <p:cNvSpPr txBox="1"/>
          <p:nvPr/>
        </p:nvSpPr>
        <p:spPr>
          <a:xfrm>
            <a:off x="10614366" y="540091"/>
            <a:ext cx="872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Crypto</a:t>
            </a:r>
          </a:p>
          <a:p>
            <a:r>
              <a:rPr lang="en-US" dirty="0"/>
              <a:t>Configs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7D0280-E281-A84A-98DD-393E4D785E9E}"/>
              </a:ext>
            </a:extLst>
          </p:cNvPr>
          <p:cNvCxnSpPr>
            <a:cxnSpLocks/>
          </p:cNvCxnSpPr>
          <p:nvPr/>
        </p:nvCxnSpPr>
        <p:spPr>
          <a:xfrm>
            <a:off x="8837213" y="5037199"/>
            <a:ext cx="813409" cy="1220416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00BDF6E-EB64-4E44-91D6-5883134271DD}"/>
              </a:ext>
            </a:extLst>
          </p:cNvPr>
          <p:cNvSpPr txBox="1"/>
          <p:nvPr/>
        </p:nvSpPr>
        <p:spPr>
          <a:xfrm>
            <a:off x="2364808" y="5707155"/>
            <a:ext cx="2424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Crypto Configs</a:t>
            </a:r>
          </a:p>
          <a:p>
            <a:r>
              <a:rPr lang="en-US" dirty="0"/>
              <a:t>(ex., </a:t>
            </a:r>
            <a:r>
              <a:rPr lang="en-US" dirty="0" err="1"/>
              <a:t>ProxyBox</a:t>
            </a:r>
            <a:r>
              <a:rPr lang="en-US" dirty="0"/>
              <a:t> Keystore)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2728E82-6A84-7D47-BB32-781AFE612FE8}"/>
              </a:ext>
            </a:extLst>
          </p:cNvPr>
          <p:cNvSpPr txBox="1"/>
          <p:nvPr/>
        </p:nvSpPr>
        <p:spPr>
          <a:xfrm>
            <a:off x="2324261" y="227831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PWD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93BF1E25-2711-834B-9371-27F2C3214EE7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2790087" y="2750246"/>
            <a:ext cx="512913" cy="307714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nip and Round Single Corner of Rectangle 3">
            <a:extLst>
              <a:ext uri="{FF2B5EF4-FFF2-40B4-BE49-F238E27FC236}">
                <a16:creationId xmlns:a16="http://schemas.microsoft.com/office/drawing/2014/main" id="{687CF965-E3F5-C747-AB24-C4A57089CD13}"/>
              </a:ext>
            </a:extLst>
          </p:cNvPr>
          <p:cNvSpPr/>
          <p:nvPr/>
        </p:nvSpPr>
        <p:spPr>
          <a:xfrm>
            <a:off x="2492760" y="5049370"/>
            <a:ext cx="498456" cy="571500"/>
          </a:xfrm>
          <a:prstGeom prst="snip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758C68-E0EF-6641-9F84-95831C2D703D}"/>
              </a:ext>
            </a:extLst>
          </p:cNvPr>
          <p:cNvSpPr txBox="1"/>
          <p:nvPr/>
        </p:nvSpPr>
        <p:spPr>
          <a:xfrm>
            <a:off x="3029615" y="4976847"/>
            <a:ext cx="179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r>
              <a:rPr lang="en-US" dirty="0"/>
              <a:t> </a:t>
            </a:r>
            <a:r>
              <a:rPr lang="en-US" dirty="0" err="1"/>
              <a:t>PubKey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C476AA-892C-E144-991C-972C21BE7B02}"/>
              </a:ext>
            </a:extLst>
          </p:cNvPr>
          <p:cNvSpPr txBox="1"/>
          <p:nvPr/>
        </p:nvSpPr>
        <p:spPr>
          <a:xfrm>
            <a:off x="3016585" y="5284759"/>
            <a:ext cx="178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r>
              <a:rPr lang="en-US" dirty="0"/>
              <a:t> </a:t>
            </a:r>
            <a:r>
              <a:rPr lang="en-US" dirty="0" err="1"/>
              <a:t>PrivKey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8BB5EC-3990-FE49-B0B0-6A91C6ADD4E8}"/>
              </a:ext>
            </a:extLst>
          </p:cNvPr>
          <p:cNvSpPr txBox="1"/>
          <p:nvPr/>
        </p:nvSpPr>
        <p:spPr>
          <a:xfrm>
            <a:off x="3535329" y="1425578"/>
            <a:ext cx="1320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CryptoCoins</a:t>
            </a:r>
            <a:endParaRPr lang="en-US" dirty="0"/>
          </a:p>
          <a:p>
            <a:r>
              <a:rPr lang="en-US" dirty="0"/>
              <a:t>(… or)</a:t>
            </a:r>
          </a:p>
          <a:p>
            <a:r>
              <a:rPr lang="en-US" dirty="0" err="1"/>
              <a:t>eVouchers</a:t>
            </a:r>
            <a:endParaRPr lang="en-US" dirty="0"/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68F77859-A1A1-E448-AF63-AAC1E9B4C2E7}"/>
              </a:ext>
            </a:extLst>
          </p:cNvPr>
          <p:cNvCxnSpPr>
            <a:cxnSpLocks/>
          </p:cNvCxnSpPr>
          <p:nvPr/>
        </p:nvCxnSpPr>
        <p:spPr>
          <a:xfrm rot="5400000">
            <a:off x="3400488" y="2491976"/>
            <a:ext cx="764778" cy="560557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37D551B3-DA16-4D4A-91A4-C14B561A9282}"/>
              </a:ext>
            </a:extLst>
          </p:cNvPr>
          <p:cNvCxnSpPr>
            <a:cxnSpLocks/>
            <a:stCxn id="4" idx="3"/>
          </p:cNvCxnSpPr>
          <p:nvPr/>
        </p:nvCxnSpPr>
        <p:spPr>
          <a:xfrm rot="5400000" flipH="1" flipV="1">
            <a:off x="2413191" y="4391885"/>
            <a:ext cx="986282" cy="328689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8D48AB0-A2DA-3042-99B9-0B60E1122BD5}"/>
              </a:ext>
            </a:extLst>
          </p:cNvPr>
          <p:cNvSpPr txBox="1"/>
          <p:nvPr/>
        </p:nvSpPr>
        <p:spPr>
          <a:xfrm>
            <a:off x="6950628" y="466504"/>
            <a:ext cx="2619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Crypto Configs</a:t>
            </a:r>
          </a:p>
          <a:p>
            <a:pPr algn="r"/>
            <a:r>
              <a:rPr lang="en-US" dirty="0"/>
              <a:t>(ex., </a:t>
            </a:r>
            <a:r>
              <a:rPr lang="en-US" dirty="0" err="1"/>
              <a:t>SigS</a:t>
            </a:r>
            <a:r>
              <a:rPr lang="en-US" dirty="0"/>
              <a:t> Crypto Keystore)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CED57B-CE1D-9F4D-AA7D-A8DAD898D667}"/>
              </a:ext>
            </a:extLst>
          </p:cNvPr>
          <p:cNvSpPr txBox="1"/>
          <p:nvPr/>
        </p:nvSpPr>
        <p:spPr>
          <a:xfrm>
            <a:off x="7082006" y="6045369"/>
            <a:ext cx="2395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Crypto Configs</a:t>
            </a:r>
          </a:p>
          <a:p>
            <a:pPr algn="r"/>
            <a:r>
              <a:rPr lang="en-US" dirty="0"/>
              <a:t>(ex., </a:t>
            </a:r>
            <a:r>
              <a:rPr lang="en-US" dirty="0" err="1"/>
              <a:t>StreamS</a:t>
            </a:r>
            <a:r>
              <a:rPr lang="en-US" dirty="0"/>
              <a:t>  Keystore)</a:t>
            </a:r>
          </a:p>
        </p:txBody>
      </p:sp>
    </p:spTree>
    <p:extLst>
      <p:ext uri="{BB962C8B-B14F-4D97-AF65-F5344CB8AC3E}">
        <p14:creationId xmlns:p14="http://schemas.microsoft.com/office/powerpoint/2010/main" val="405853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AB65-96DB-3440-B0BA-2E937A24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32" y="137572"/>
            <a:ext cx="10515600" cy="1325563"/>
          </a:xfrm>
        </p:spPr>
        <p:txBody>
          <a:bodyPr/>
          <a:lstStyle/>
          <a:p>
            <a:r>
              <a:rPr lang="en-US" dirty="0"/>
              <a:t>System Model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7F579-D9F6-1D42-BBFB-426C54C0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7494" y="4468847"/>
            <a:ext cx="149770" cy="1497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6DE4390-4D07-8542-9D13-2118A2F3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892" y="7132714"/>
            <a:ext cx="149770" cy="1497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F1E249-CA71-164A-8AB0-C8837CFA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04423" y="8758010"/>
            <a:ext cx="149770" cy="149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C05927-8237-0749-ACE8-5B43B60290B0}"/>
              </a:ext>
            </a:extLst>
          </p:cNvPr>
          <p:cNvSpPr txBox="1"/>
          <p:nvPr/>
        </p:nvSpPr>
        <p:spPr>
          <a:xfrm>
            <a:off x="3104780" y="4079965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C3785-C0A1-0F40-A0AE-CC4A8E67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08" y="1826451"/>
            <a:ext cx="508501" cy="508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1DF65-7F67-A74B-84E2-BC361612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16" y="3160560"/>
            <a:ext cx="543664" cy="54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12F155-EA2D-3A44-B19A-C9671E43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6" y="4934724"/>
            <a:ext cx="498459" cy="49845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88EBFC-3ED0-FA4D-AEDA-1DCBD95B25F4}"/>
              </a:ext>
            </a:extLst>
          </p:cNvPr>
          <p:cNvSpPr/>
          <p:nvPr/>
        </p:nvSpPr>
        <p:spPr>
          <a:xfrm>
            <a:off x="2826670" y="3100551"/>
            <a:ext cx="1019503" cy="9879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52B7D1-AC62-1345-9A64-6091CA0FC113}"/>
              </a:ext>
            </a:extLst>
          </p:cNvPr>
          <p:cNvSpPr/>
          <p:nvPr/>
        </p:nvSpPr>
        <p:spPr>
          <a:xfrm>
            <a:off x="7284690" y="2447428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4D27CA-3387-8C4B-968A-A550C52F3B70}"/>
              </a:ext>
            </a:extLst>
          </p:cNvPr>
          <p:cNvSpPr txBox="1"/>
          <p:nvPr/>
        </p:nvSpPr>
        <p:spPr>
          <a:xfrm>
            <a:off x="7486339" y="273085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Signaling 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435F32C-9CE3-E64D-BF9A-8C13A45945CC}"/>
              </a:ext>
            </a:extLst>
          </p:cNvPr>
          <p:cNvSpPr/>
          <p:nvPr/>
        </p:nvSpPr>
        <p:spPr>
          <a:xfrm>
            <a:off x="7377028" y="4311662"/>
            <a:ext cx="1380724" cy="12754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2905B-8280-6A43-9DF3-BEEC9F03970A}"/>
              </a:ext>
            </a:extLst>
          </p:cNvPr>
          <p:cNvSpPr txBox="1"/>
          <p:nvPr/>
        </p:nvSpPr>
        <p:spPr>
          <a:xfrm>
            <a:off x="7512825" y="4663926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2BD2473-18E1-024F-815C-6D0242F72930}"/>
              </a:ext>
            </a:extLst>
          </p:cNvPr>
          <p:cNvCxnSpPr>
            <a:cxnSpLocks/>
          </p:cNvCxnSpPr>
          <p:nvPr/>
        </p:nvCxnSpPr>
        <p:spPr>
          <a:xfrm>
            <a:off x="8752777" y="4720486"/>
            <a:ext cx="622105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72A8A1-2DE4-364C-ABEF-98D830A60030}"/>
              </a:ext>
            </a:extLst>
          </p:cNvPr>
          <p:cNvCxnSpPr>
            <a:cxnSpLocks/>
          </p:cNvCxnSpPr>
          <p:nvPr/>
        </p:nvCxnSpPr>
        <p:spPr>
          <a:xfrm flipV="1">
            <a:off x="8715710" y="1917740"/>
            <a:ext cx="652846" cy="826825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4B7BEB5-9A47-AB4A-8325-08D1DA378558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688242" y="2186344"/>
            <a:ext cx="1138428" cy="1408194"/>
          </a:xfrm>
          <a:prstGeom prst="straightConnector1">
            <a:avLst/>
          </a:prstGeom>
          <a:ln w="666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91FA6D-01FE-7C4C-BD18-F2C0330BFC21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1828022" y="3412608"/>
            <a:ext cx="998648" cy="181930"/>
          </a:xfrm>
          <a:prstGeom prst="straightConnector1">
            <a:avLst/>
          </a:prstGeom>
          <a:ln w="666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A689047-9CFA-9445-81A6-715C38485BD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902946" y="3594538"/>
            <a:ext cx="923724" cy="1219293"/>
          </a:xfrm>
          <a:prstGeom prst="straightConnector1">
            <a:avLst/>
          </a:prstGeom>
          <a:ln w="666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User, people, man, add icon - Free download on Iconfinder">
            <a:extLst>
              <a:ext uri="{FF2B5EF4-FFF2-40B4-BE49-F238E27FC236}">
                <a16:creationId xmlns:a16="http://schemas.microsoft.com/office/drawing/2014/main" id="{969EC570-3B99-F04E-928B-79A23879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3" y="3097898"/>
            <a:ext cx="957495" cy="9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5AAF7D-8CBF-B64F-AB2A-4647545EF582}"/>
              </a:ext>
            </a:extLst>
          </p:cNvPr>
          <p:cNvCxnSpPr>
            <a:cxnSpLocks/>
          </p:cNvCxnSpPr>
          <p:nvPr/>
        </p:nvCxnSpPr>
        <p:spPr>
          <a:xfrm>
            <a:off x="3856107" y="3774369"/>
            <a:ext cx="3634483" cy="853263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0F7AD9-3469-FC45-A122-98D4137CAF9F}"/>
              </a:ext>
            </a:extLst>
          </p:cNvPr>
          <p:cNvCxnSpPr>
            <a:cxnSpLocks/>
          </p:cNvCxnSpPr>
          <p:nvPr/>
        </p:nvCxnSpPr>
        <p:spPr>
          <a:xfrm flipV="1">
            <a:off x="3803736" y="2976397"/>
            <a:ext cx="3573292" cy="485837"/>
          </a:xfrm>
          <a:prstGeom prst="straightConnector1">
            <a:avLst/>
          </a:prstGeom>
          <a:ln w="920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B159B5-58E1-274B-9BDF-98C3423444F6}"/>
              </a:ext>
            </a:extLst>
          </p:cNvPr>
          <p:cNvSpPr txBox="1"/>
          <p:nvPr/>
        </p:nvSpPr>
        <p:spPr>
          <a:xfrm rot="21063349">
            <a:off x="4252196" y="2682542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SAPKDP PROTOCOL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CEB79-973A-6E4B-A84C-0564472FA889}"/>
              </a:ext>
            </a:extLst>
          </p:cNvPr>
          <p:cNvSpPr txBox="1"/>
          <p:nvPr/>
        </p:nvSpPr>
        <p:spPr>
          <a:xfrm rot="765813">
            <a:off x="4660873" y="3739368"/>
            <a:ext cx="1973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SRTSP </a:t>
            </a:r>
            <a:r>
              <a:rPr lang="en-US" sz="2400" b="1" dirty="0" err="1"/>
              <a:t>Protool</a:t>
            </a:r>
            <a:endParaRPr lang="en-US" sz="24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CAAC38-5F71-DC48-89EC-91E929A709C1}"/>
              </a:ext>
            </a:extLst>
          </p:cNvPr>
          <p:cNvCxnSpPr>
            <a:cxnSpLocks/>
          </p:cNvCxnSpPr>
          <p:nvPr/>
        </p:nvCxnSpPr>
        <p:spPr>
          <a:xfrm flipH="1" flipV="1">
            <a:off x="3700464" y="3908810"/>
            <a:ext cx="3770852" cy="933596"/>
          </a:xfrm>
          <a:prstGeom prst="straightConnector1">
            <a:avLst/>
          </a:prstGeom>
          <a:ln w="666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0B2A464-4CDC-B947-9211-A5C03F87F59F}"/>
              </a:ext>
            </a:extLst>
          </p:cNvPr>
          <p:cNvSpPr txBox="1"/>
          <p:nvPr/>
        </p:nvSpPr>
        <p:spPr>
          <a:xfrm>
            <a:off x="9389898" y="5081029"/>
            <a:ext cx="2461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dat</a:t>
            </a:r>
            <a:r>
              <a:rPr lang="en-US" dirty="0"/>
              <a:t> Files (movies)</a:t>
            </a:r>
          </a:p>
          <a:p>
            <a:r>
              <a:rPr lang="en-US" dirty="0"/>
              <a:t>FFMPEG4-Type Encoded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009911-D943-4344-89B2-5BC4E83EE008}"/>
              </a:ext>
            </a:extLst>
          </p:cNvPr>
          <p:cNvSpPr txBox="1"/>
          <p:nvPr/>
        </p:nvSpPr>
        <p:spPr>
          <a:xfrm>
            <a:off x="10132628" y="1262652"/>
            <a:ext cx="1758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UsersPoxies.conf</a:t>
            </a:r>
            <a:endParaRPr lang="en-US" dirty="0"/>
          </a:p>
          <a:p>
            <a:r>
              <a:rPr lang="en-US" dirty="0"/>
              <a:t>Registration File</a:t>
            </a:r>
          </a:p>
          <a:p>
            <a:r>
              <a:rPr lang="en-US" dirty="0"/>
              <a:t>(Config. File,</a:t>
            </a:r>
          </a:p>
          <a:p>
            <a:r>
              <a:rPr lang="en-US" dirty="0"/>
              <a:t>txt File)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A5B734-359A-F14C-8807-DE786899A5BC}"/>
              </a:ext>
            </a:extLst>
          </p:cNvPr>
          <p:cNvSpPr txBox="1"/>
          <p:nvPr/>
        </p:nvSpPr>
        <p:spPr>
          <a:xfrm>
            <a:off x="10139362" y="2687357"/>
            <a:ext cx="1946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CipherMovies.conf</a:t>
            </a:r>
            <a:endParaRPr lang="en-US" dirty="0"/>
          </a:p>
          <a:p>
            <a:r>
              <a:rPr lang="en-US" dirty="0"/>
              <a:t>(Config. File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433038-1908-3640-BE0B-31F8AD13882A}"/>
              </a:ext>
            </a:extLst>
          </p:cNvPr>
          <p:cNvSpPr txBox="1"/>
          <p:nvPr/>
        </p:nvSpPr>
        <p:spPr>
          <a:xfrm>
            <a:off x="10168531" y="3237604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txt  File</a:t>
            </a:r>
          </a:p>
        </p:txBody>
      </p:sp>
      <p:sp>
        <p:nvSpPr>
          <p:cNvPr id="72" name="Snip Single Corner of Rectangle 71">
            <a:extLst>
              <a:ext uri="{FF2B5EF4-FFF2-40B4-BE49-F238E27FC236}">
                <a16:creationId xmlns:a16="http://schemas.microsoft.com/office/drawing/2014/main" id="{790D6591-AD97-9F4D-8798-1D5B486CF992}"/>
              </a:ext>
            </a:extLst>
          </p:cNvPr>
          <p:cNvSpPr/>
          <p:nvPr/>
        </p:nvSpPr>
        <p:spPr>
          <a:xfrm>
            <a:off x="9626214" y="666884"/>
            <a:ext cx="384850" cy="347682"/>
          </a:xfrm>
          <a:prstGeom prst="snip1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FBCEA4C-97A7-8C48-AC96-507EE6437921}"/>
              </a:ext>
            </a:extLst>
          </p:cNvPr>
          <p:cNvCxnSpPr>
            <a:cxnSpLocks/>
          </p:cNvCxnSpPr>
          <p:nvPr/>
        </p:nvCxnSpPr>
        <p:spPr>
          <a:xfrm flipV="1">
            <a:off x="8415472" y="984514"/>
            <a:ext cx="991068" cy="1621012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94BE25-AB15-7243-A323-72A763106BD4}"/>
              </a:ext>
            </a:extLst>
          </p:cNvPr>
          <p:cNvSpPr txBox="1"/>
          <p:nvPr/>
        </p:nvSpPr>
        <p:spPr>
          <a:xfrm>
            <a:off x="10204867" y="418812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CryptoConf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4977F17-0FFC-394D-9BE1-D71389A29DF9}"/>
              </a:ext>
            </a:extLst>
          </p:cNvPr>
          <p:cNvSpPr txBox="1"/>
          <p:nvPr/>
        </p:nvSpPr>
        <p:spPr>
          <a:xfrm>
            <a:off x="7207180" y="1976091"/>
            <a:ext cx="134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 </a:t>
            </a:r>
            <a:r>
              <a:rPr lang="en-US" dirty="0" err="1"/>
              <a:t>PublicKey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6C951B-3964-8E44-952B-8126B078F347}"/>
              </a:ext>
            </a:extLst>
          </p:cNvPr>
          <p:cNvSpPr txBox="1"/>
          <p:nvPr/>
        </p:nvSpPr>
        <p:spPr>
          <a:xfrm>
            <a:off x="6816427" y="405113"/>
            <a:ext cx="2619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Crypto Configs</a:t>
            </a:r>
          </a:p>
          <a:p>
            <a:pPr algn="r"/>
            <a:r>
              <a:rPr lang="en-US" dirty="0"/>
              <a:t>(ex., </a:t>
            </a:r>
            <a:r>
              <a:rPr lang="en-US" dirty="0" err="1"/>
              <a:t>SigS</a:t>
            </a:r>
            <a:r>
              <a:rPr lang="en-US" dirty="0"/>
              <a:t> Crypto Keystore)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7AC942-8A18-C346-B802-A516CEB35F6E}"/>
              </a:ext>
            </a:extLst>
          </p:cNvPr>
          <p:cNvSpPr txBox="1"/>
          <p:nvPr/>
        </p:nvSpPr>
        <p:spPr>
          <a:xfrm>
            <a:off x="6943057" y="5925150"/>
            <a:ext cx="2395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Crypto Configs</a:t>
            </a:r>
          </a:p>
          <a:p>
            <a:pPr algn="r"/>
            <a:r>
              <a:rPr lang="en-US" dirty="0"/>
              <a:t>(ex., </a:t>
            </a:r>
            <a:r>
              <a:rPr lang="en-US" dirty="0" err="1"/>
              <a:t>StreamS</a:t>
            </a:r>
            <a:r>
              <a:rPr lang="en-US" dirty="0"/>
              <a:t>  Keystore)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3A363F5-7D08-3E49-A980-82397EEFB4D4}"/>
              </a:ext>
            </a:extLst>
          </p:cNvPr>
          <p:cNvCxnSpPr>
            <a:cxnSpLocks/>
          </p:cNvCxnSpPr>
          <p:nvPr/>
        </p:nvCxnSpPr>
        <p:spPr>
          <a:xfrm>
            <a:off x="8665414" y="3187489"/>
            <a:ext cx="661113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agnetic Disk 59">
            <a:extLst>
              <a:ext uri="{FF2B5EF4-FFF2-40B4-BE49-F238E27FC236}">
                <a16:creationId xmlns:a16="http://schemas.microsoft.com/office/drawing/2014/main" id="{1EEC84C7-429F-9244-963E-00267808DD42}"/>
              </a:ext>
            </a:extLst>
          </p:cNvPr>
          <p:cNvSpPr/>
          <p:nvPr/>
        </p:nvSpPr>
        <p:spPr>
          <a:xfrm>
            <a:off x="9435735" y="304115"/>
            <a:ext cx="746488" cy="836293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Snip Single Corner of Rectangle 60">
            <a:extLst>
              <a:ext uri="{FF2B5EF4-FFF2-40B4-BE49-F238E27FC236}">
                <a16:creationId xmlns:a16="http://schemas.microsoft.com/office/drawing/2014/main" id="{3D1D4BBD-576F-9A4A-8058-78F3F2EDDEAA}"/>
              </a:ext>
            </a:extLst>
          </p:cNvPr>
          <p:cNvSpPr/>
          <p:nvPr/>
        </p:nvSpPr>
        <p:spPr>
          <a:xfrm>
            <a:off x="9595841" y="1793949"/>
            <a:ext cx="384850" cy="347682"/>
          </a:xfrm>
          <a:prstGeom prst="snip1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Magnetic Disk 62">
            <a:extLst>
              <a:ext uri="{FF2B5EF4-FFF2-40B4-BE49-F238E27FC236}">
                <a16:creationId xmlns:a16="http://schemas.microsoft.com/office/drawing/2014/main" id="{EB2A1AA1-B8F8-6C4E-9C1E-C50DDA63CB6F}"/>
              </a:ext>
            </a:extLst>
          </p:cNvPr>
          <p:cNvSpPr/>
          <p:nvPr/>
        </p:nvSpPr>
        <p:spPr>
          <a:xfrm>
            <a:off x="9405362" y="1431180"/>
            <a:ext cx="746488" cy="836293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Snip Single Corner of Rectangle 63">
            <a:extLst>
              <a:ext uri="{FF2B5EF4-FFF2-40B4-BE49-F238E27FC236}">
                <a16:creationId xmlns:a16="http://schemas.microsoft.com/office/drawing/2014/main" id="{DADF8457-6CD9-5940-9DD3-E2F6F741938E}"/>
              </a:ext>
            </a:extLst>
          </p:cNvPr>
          <p:cNvSpPr/>
          <p:nvPr/>
        </p:nvSpPr>
        <p:spPr>
          <a:xfrm>
            <a:off x="9580070" y="2952561"/>
            <a:ext cx="384850" cy="347682"/>
          </a:xfrm>
          <a:prstGeom prst="snip1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Magnetic Disk 64">
            <a:extLst>
              <a:ext uri="{FF2B5EF4-FFF2-40B4-BE49-F238E27FC236}">
                <a16:creationId xmlns:a16="http://schemas.microsoft.com/office/drawing/2014/main" id="{336AC6CA-3823-A84A-AAF0-967F531F0C97}"/>
              </a:ext>
            </a:extLst>
          </p:cNvPr>
          <p:cNvSpPr/>
          <p:nvPr/>
        </p:nvSpPr>
        <p:spPr>
          <a:xfrm>
            <a:off x="9389591" y="2589792"/>
            <a:ext cx="746488" cy="836293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Magnetic Disk 66">
            <a:extLst>
              <a:ext uri="{FF2B5EF4-FFF2-40B4-BE49-F238E27FC236}">
                <a16:creationId xmlns:a16="http://schemas.microsoft.com/office/drawing/2014/main" id="{F0C318E5-CE93-3942-AFCE-D373CBAADEFA}"/>
              </a:ext>
            </a:extLst>
          </p:cNvPr>
          <p:cNvSpPr/>
          <p:nvPr/>
        </p:nvSpPr>
        <p:spPr>
          <a:xfrm>
            <a:off x="9389548" y="3912225"/>
            <a:ext cx="2192852" cy="121785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E7BFEF-DF23-8749-BB7C-8A54400CB582}"/>
              </a:ext>
            </a:extLst>
          </p:cNvPr>
          <p:cNvGrpSpPr/>
          <p:nvPr/>
        </p:nvGrpSpPr>
        <p:grpSpPr>
          <a:xfrm>
            <a:off x="9493102" y="4392316"/>
            <a:ext cx="1879959" cy="618160"/>
            <a:chOff x="9493102" y="4392316"/>
            <a:chExt cx="1879959" cy="618160"/>
          </a:xfrm>
        </p:grpSpPr>
        <p:sp>
          <p:nvSpPr>
            <p:cNvPr id="4" name="Snip Single Corner of Rectangle 3">
              <a:extLst>
                <a:ext uri="{FF2B5EF4-FFF2-40B4-BE49-F238E27FC236}">
                  <a16:creationId xmlns:a16="http://schemas.microsoft.com/office/drawing/2014/main" id="{08249C3B-21F1-4943-93E3-741A9BFA73D7}"/>
                </a:ext>
              </a:extLst>
            </p:cNvPr>
            <p:cNvSpPr/>
            <p:nvPr/>
          </p:nvSpPr>
          <p:spPr>
            <a:xfrm>
              <a:off x="9493102" y="4399864"/>
              <a:ext cx="535845" cy="529690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1DC92105-A585-9C4B-B11F-F2DFBFC63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6826" y="4466250"/>
              <a:ext cx="285244" cy="39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Snip Single Corner of Rectangle 68">
              <a:extLst>
                <a:ext uri="{FF2B5EF4-FFF2-40B4-BE49-F238E27FC236}">
                  <a16:creationId xmlns:a16="http://schemas.microsoft.com/office/drawing/2014/main" id="{90F4344A-1D2D-0648-A1F9-A5077CC53CF2}"/>
                </a:ext>
              </a:extLst>
            </p:cNvPr>
            <p:cNvSpPr/>
            <p:nvPr/>
          </p:nvSpPr>
          <p:spPr>
            <a:xfrm>
              <a:off x="10151675" y="4480786"/>
              <a:ext cx="535845" cy="529690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5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6259E4F2-3DCB-2B43-8314-751F90103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5399" y="4547172"/>
              <a:ext cx="285244" cy="39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Snip Single Corner of Rectangle 79">
              <a:extLst>
                <a:ext uri="{FF2B5EF4-FFF2-40B4-BE49-F238E27FC236}">
                  <a16:creationId xmlns:a16="http://schemas.microsoft.com/office/drawing/2014/main" id="{36E97E68-3A06-C346-8878-F0EAA489762C}"/>
                </a:ext>
              </a:extLst>
            </p:cNvPr>
            <p:cNvSpPr/>
            <p:nvPr/>
          </p:nvSpPr>
          <p:spPr>
            <a:xfrm>
              <a:off x="10837216" y="4392316"/>
              <a:ext cx="535845" cy="529690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6" descr="Tira De Filme Câmera Cinema - Gráfico vetorial grátis no Pixabay">
              <a:extLst>
                <a:ext uri="{FF2B5EF4-FFF2-40B4-BE49-F238E27FC236}">
                  <a16:creationId xmlns:a16="http://schemas.microsoft.com/office/drawing/2014/main" id="{CEC70360-91C2-B340-93C3-950F9E93D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0940" y="4458702"/>
              <a:ext cx="285244" cy="39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5CB55EF-2A48-9B45-9F61-E8663A387D02}"/>
              </a:ext>
            </a:extLst>
          </p:cNvPr>
          <p:cNvCxnSpPr>
            <a:cxnSpLocks/>
          </p:cNvCxnSpPr>
          <p:nvPr/>
        </p:nvCxnSpPr>
        <p:spPr>
          <a:xfrm>
            <a:off x="8768227" y="5183953"/>
            <a:ext cx="667508" cy="861416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nip Single Corner of Rectangle 82">
            <a:extLst>
              <a:ext uri="{FF2B5EF4-FFF2-40B4-BE49-F238E27FC236}">
                <a16:creationId xmlns:a16="http://schemas.microsoft.com/office/drawing/2014/main" id="{6DA90D89-7977-BC47-A409-A07DAE667F79}"/>
              </a:ext>
            </a:extLst>
          </p:cNvPr>
          <p:cNvSpPr/>
          <p:nvPr/>
        </p:nvSpPr>
        <p:spPr>
          <a:xfrm>
            <a:off x="9670087" y="6152854"/>
            <a:ext cx="384850" cy="347682"/>
          </a:xfrm>
          <a:prstGeom prst="snip1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Magnetic Disk 84">
            <a:extLst>
              <a:ext uri="{FF2B5EF4-FFF2-40B4-BE49-F238E27FC236}">
                <a16:creationId xmlns:a16="http://schemas.microsoft.com/office/drawing/2014/main" id="{004CE6D7-FFC1-F044-B26B-F5A54DA49577}"/>
              </a:ext>
            </a:extLst>
          </p:cNvPr>
          <p:cNvSpPr/>
          <p:nvPr/>
        </p:nvSpPr>
        <p:spPr>
          <a:xfrm>
            <a:off x="9479608" y="5790085"/>
            <a:ext cx="746488" cy="836293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0EEA772-9E76-FA48-BA95-689F9A78623E}"/>
              </a:ext>
            </a:extLst>
          </p:cNvPr>
          <p:cNvSpPr txBox="1"/>
          <p:nvPr/>
        </p:nvSpPr>
        <p:spPr>
          <a:xfrm>
            <a:off x="10289570" y="5951882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CryptoConf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20143A9-DEE4-8447-985E-C8D20A6F4369}"/>
              </a:ext>
            </a:extLst>
          </p:cNvPr>
          <p:cNvSpPr txBox="1"/>
          <p:nvPr/>
        </p:nvSpPr>
        <p:spPr>
          <a:xfrm>
            <a:off x="2364808" y="5707155"/>
            <a:ext cx="2424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Crypto Configs</a:t>
            </a:r>
          </a:p>
          <a:p>
            <a:r>
              <a:rPr lang="en-US" dirty="0"/>
              <a:t>(ex., </a:t>
            </a:r>
            <a:r>
              <a:rPr lang="en-US" dirty="0" err="1"/>
              <a:t>ProxyBox</a:t>
            </a:r>
            <a:r>
              <a:rPr lang="en-US" dirty="0"/>
              <a:t> Keystore)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4EEBD7-A278-744F-B71E-4B45A5B4ABE4}"/>
              </a:ext>
            </a:extLst>
          </p:cNvPr>
          <p:cNvSpPr txBox="1"/>
          <p:nvPr/>
        </p:nvSpPr>
        <p:spPr>
          <a:xfrm>
            <a:off x="2324261" y="227831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PWD</a:t>
            </a:r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8334FC1B-D97E-E645-9DBB-1CF5E6A06C32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2790087" y="2750246"/>
            <a:ext cx="512913" cy="307714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nip and Round Single Corner of Rectangle 90">
            <a:extLst>
              <a:ext uri="{FF2B5EF4-FFF2-40B4-BE49-F238E27FC236}">
                <a16:creationId xmlns:a16="http://schemas.microsoft.com/office/drawing/2014/main" id="{9E92D496-8D05-2142-9C35-08B6CC28D8C3}"/>
              </a:ext>
            </a:extLst>
          </p:cNvPr>
          <p:cNvSpPr/>
          <p:nvPr/>
        </p:nvSpPr>
        <p:spPr>
          <a:xfrm>
            <a:off x="2492760" y="5049370"/>
            <a:ext cx="498456" cy="571500"/>
          </a:xfrm>
          <a:prstGeom prst="snip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23F02CF-532E-9C4C-B7FA-167D4B947C20}"/>
              </a:ext>
            </a:extLst>
          </p:cNvPr>
          <p:cNvSpPr txBox="1"/>
          <p:nvPr/>
        </p:nvSpPr>
        <p:spPr>
          <a:xfrm>
            <a:off x="3029615" y="4976847"/>
            <a:ext cx="179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ProxyBox</a:t>
            </a:r>
            <a:r>
              <a:rPr lang="en-US" dirty="0"/>
              <a:t> </a:t>
            </a:r>
            <a:r>
              <a:rPr lang="en-US" dirty="0" err="1"/>
              <a:t>PubKey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47F761-1045-704C-BD50-4EE671A42856}"/>
              </a:ext>
            </a:extLst>
          </p:cNvPr>
          <p:cNvSpPr txBox="1"/>
          <p:nvPr/>
        </p:nvSpPr>
        <p:spPr>
          <a:xfrm>
            <a:off x="3535329" y="1425578"/>
            <a:ext cx="1320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CryptoCoins</a:t>
            </a:r>
            <a:endParaRPr lang="en-US" dirty="0"/>
          </a:p>
          <a:p>
            <a:r>
              <a:rPr lang="en-US" dirty="0"/>
              <a:t>(… or)</a:t>
            </a:r>
          </a:p>
          <a:p>
            <a:r>
              <a:rPr lang="en-US" dirty="0" err="1"/>
              <a:t>eVouchers</a:t>
            </a:r>
            <a:endParaRPr lang="en-US" dirty="0"/>
          </a:p>
        </p:txBody>
      </p: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6706E030-1246-7E46-A8E2-B65A0155A086}"/>
              </a:ext>
            </a:extLst>
          </p:cNvPr>
          <p:cNvCxnSpPr>
            <a:cxnSpLocks/>
          </p:cNvCxnSpPr>
          <p:nvPr/>
        </p:nvCxnSpPr>
        <p:spPr>
          <a:xfrm rot="5400000">
            <a:off x="3400488" y="2491976"/>
            <a:ext cx="764778" cy="560557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1F18FF98-9020-B948-859F-AE4A1E1E3172}"/>
              </a:ext>
            </a:extLst>
          </p:cNvPr>
          <p:cNvCxnSpPr>
            <a:cxnSpLocks/>
            <a:stCxn id="91" idx="3"/>
          </p:cNvCxnSpPr>
          <p:nvPr/>
        </p:nvCxnSpPr>
        <p:spPr>
          <a:xfrm rot="5400000" flipH="1" flipV="1">
            <a:off x="2413191" y="4391885"/>
            <a:ext cx="986282" cy="328689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9272A2-6394-0C4B-AA2D-3D4C55C32F58}"/>
              </a:ext>
            </a:extLst>
          </p:cNvPr>
          <p:cNvSpPr txBox="1"/>
          <p:nvPr/>
        </p:nvSpPr>
        <p:spPr>
          <a:xfrm rot="833674">
            <a:off x="4295261" y="4402915"/>
            <a:ext cx="275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SRTSP Encrypted Streaming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7CFA03B-5048-2346-842D-7423AD56560B}"/>
              </a:ext>
            </a:extLst>
          </p:cNvPr>
          <p:cNvSpPr txBox="1"/>
          <p:nvPr/>
        </p:nvSpPr>
        <p:spPr>
          <a:xfrm>
            <a:off x="1085306" y="3806249"/>
            <a:ext cx="11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</a:t>
            </a:r>
          </a:p>
          <a:p>
            <a:r>
              <a:rPr lang="en-US" dirty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885563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3536</TotalTime>
  <Words>2021</Words>
  <Application>Microsoft Macintosh PowerPoint</Application>
  <PresentationFormat>Widescreen</PresentationFormat>
  <Paragraphs>571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PA#1</vt:lpstr>
      <vt:lpstr>System Model</vt:lpstr>
      <vt:lpstr>System Model:  Functional Architecture</vt:lpstr>
      <vt:lpstr>System Model  and Trust Model </vt:lpstr>
      <vt:lpstr>Adversary Model</vt:lpstr>
      <vt:lpstr>The protocols involved</vt:lpstr>
      <vt:lpstr>System Model &amp; Setup</vt:lpstr>
      <vt:lpstr>System Model &amp; Setup</vt:lpstr>
      <vt:lpstr>System Model</vt:lpstr>
      <vt:lpstr>SADKDP Functional Discussion (Specification formalized in a specific reference doc)</vt:lpstr>
      <vt:lpstr>System Model:  The SAPKDP Protocol</vt:lpstr>
      <vt:lpstr>The SAPKDP Protocol</vt:lpstr>
      <vt:lpstr>The SAPKDP Protocol</vt:lpstr>
      <vt:lpstr>The SAPKDP Protocol</vt:lpstr>
      <vt:lpstr>The SAPKDP Protocol</vt:lpstr>
      <vt:lpstr>The SAPKDP Protocol</vt:lpstr>
      <vt:lpstr>The SAPKDP Protocol</vt:lpstr>
      <vt:lpstr>Use model: The SRTSP Protocol</vt:lpstr>
      <vt:lpstr>SRTSP Functional Discussion (Specification formalized in a specific reference doc)</vt:lpstr>
      <vt:lpstr>The SRTSP Protocol</vt:lpstr>
      <vt:lpstr>The SRTSP Protocol</vt:lpstr>
      <vt:lpstr>The SRTSP Protocol</vt:lpstr>
      <vt:lpstr>The SRTSP Protocol</vt:lpstr>
      <vt:lpstr>The SRTSP Protocol and Real-Time Playing</vt:lpstr>
      <vt:lpstr>Implementation </vt:lpstr>
      <vt:lpstr>“Hands On”: Here you go: Stage 1 ! (Simple SRTSP Version and simplified vision of the desired system)</vt:lpstr>
      <vt:lpstr>STEP 1 Implementation</vt:lpstr>
      <vt:lpstr>Your first step challenge (suggestion)</vt:lpstr>
      <vt:lpstr>The “simplified” SRTSP Protocol for Real-Time Playing</vt:lpstr>
      <vt:lpstr>Initial static configuration for the SRTSP Protocol and its implementation in the Streaming Server and in the ProxyBox</vt:lpstr>
      <vt:lpstr>Simplified version of SRTSP and SRTSP encapsulation over UDP and Datagram Packets</vt:lpstr>
      <vt:lpstr>For this week ! (1)</vt:lpstr>
      <vt:lpstr>For this week (2)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PA#1</dc:title>
  <dc:creator>Henrique Joao, Henrique Domingos</dc:creator>
  <cp:lastModifiedBy>Henrique Joao, Henrique Domingos</cp:lastModifiedBy>
  <cp:revision>3</cp:revision>
  <dcterms:created xsi:type="dcterms:W3CDTF">2021-10-25T09:50:13Z</dcterms:created>
  <dcterms:modified xsi:type="dcterms:W3CDTF">2021-10-28T20:03:58Z</dcterms:modified>
</cp:coreProperties>
</file>